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sldIdLst>
    <p:sldId id="257" r:id="rId2"/>
    <p:sldId id="258" r:id="rId3"/>
    <p:sldId id="259" r:id="rId4"/>
    <p:sldId id="260" r:id="rId5"/>
    <p:sldId id="261" r:id="rId6"/>
    <p:sldId id="262" r:id="rId7"/>
    <p:sldId id="263" r:id="rId8"/>
    <p:sldId id="264" r:id="rId9"/>
    <p:sldId id="266" r:id="rId10"/>
    <p:sldId id="267" r:id="rId11"/>
    <p:sldId id="268" r:id="rId12"/>
    <p:sldId id="269" r:id="rId13"/>
    <p:sldId id="270" r:id="rId14"/>
    <p:sldId id="265"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circo" initial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88" autoAdjust="0"/>
    <p:restoredTop sz="94660"/>
  </p:normalViewPr>
  <p:slideViewPr>
    <p:cSldViewPr snapToGrid="0">
      <p:cViewPr varScale="1">
        <p:scale>
          <a:sx n="52" d="100"/>
          <a:sy n="52" d="100"/>
        </p:scale>
        <p:origin x="67"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7-10-19T16:10:14.501" idx="1">
    <p:pos x="3037" y="1969"/>
    <p:text/>
    <p:extLst>
      <p:ext uri="{C676402C-5697-4E1C-873F-D02D1690AC5C}">
        <p15:threadingInfo xmlns:p15="http://schemas.microsoft.com/office/powerpoint/2012/main" timeZoneBias="-120"/>
      </p:ext>
    </p:extLst>
  </p:cm>
  <p:cm authorId="2" dt="2017-10-19T16:11:11.307" idx="2">
    <p:pos x="5615" y="1942"/>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CB67F-E4E4-43DA-B5D1-306404933456}" type="datetimeFigureOut">
              <a:rPr lang="fr-FR" smtClean="0"/>
              <a:t>14/10/2018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8525B-0078-4027-ABE0-AE2FD41253D6}" type="slidenum">
              <a:rPr lang="fr-FR" smtClean="0"/>
              <a:t>‹N°›</a:t>
            </a:fld>
            <a:endParaRPr lang="fr-FR"/>
          </a:p>
        </p:txBody>
      </p:sp>
    </p:spTree>
    <p:extLst>
      <p:ext uri="{BB962C8B-B14F-4D97-AF65-F5344CB8AC3E}">
        <p14:creationId xmlns:p14="http://schemas.microsoft.com/office/powerpoint/2010/main" val="2789604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3200" b="1" dirty="0"/>
              <a:t>Une des composantes qui permet de devenir « lecteur-scripteur » et donne du sens aux apprentissages linguistiques</a:t>
            </a:r>
            <a:r>
              <a:rPr lang="fr-FR" sz="3200" dirty="0"/>
              <a:t>.</a:t>
            </a:r>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1</a:t>
            </a:fld>
            <a:endParaRPr lang="fr-FR" dirty="0"/>
          </a:p>
        </p:txBody>
      </p:sp>
    </p:spTree>
    <p:extLst>
      <p:ext uri="{BB962C8B-B14F-4D97-AF65-F5344CB8AC3E}">
        <p14:creationId xmlns:p14="http://schemas.microsoft.com/office/powerpoint/2010/main" val="396220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600" b="1" dirty="0" smtClean="0"/>
              <a:t>Les</a:t>
            </a:r>
            <a:r>
              <a:rPr lang="fr-FR" sz="1600" b="1" baseline="0" dirty="0" smtClean="0"/>
              <a:t> élèves de </a:t>
            </a:r>
            <a:r>
              <a:rPr lang="fr-FR" sz="1600" b="1" baseline="0" dirty="0" err="1" smtClean="0"/>
              <a:t>Rep</a:t>
            </a:r>
            <a:r>
              <a:rPr lang="fr-FR" sz="1600" b="1" baseline="0" dirty="0" smtClean="0"/>
              <a:t> ont souvent reçu un bagage inégal </a:t>
            </a:r>
          </a:p>
          <a:p>
            <a:r>
              <a:rPr lang="fr-FR" sz="1600" b="1" dirty="0" smtClean="0"/>
              <a:t>Familles les plus éloignées des usages scolaires de la langue, de l’école et de ses codes</a:t>
            </a:r>
            <a:endParaRPr lang="fr-FR" sz="1600" b="1" baseline="0" dirty="0" smtClean="0"/>
          </a:p>
          <a:p>
            <a:r>
              <a:rPr lang="fr-FR" sz="1600" b="1" baseline="0" dirty="0" smtClean="0"/>
              <a:t>Des familles où on ne verbalise pas ce que l’on fait , ce que l’on pense, où on ne raconte pas d’histoires, où peu de livres sont présents, ils ont du mal à se représenter à quoi servent les apprentissages. </a:t>
            </a:r>
          </a:p>
          <a:p>
            <a:r>
              <a:rPr lang="fr-FR" sz="1600" b="1" baseline="0" dirty="0" smtClean="0"/>
              <a:t>Hors,  </a:t>
            </a:r>
            <a:r>
              <a:rPr lang="fr-FR" sz="1600" b="1" u="sng" baseline="0" dirty="0" smtClean="0"/>
              <a:t>l’activité de lecture, y compris chez un débutant de 6/7 ans, est une activité à la fois culturelle et langagière</a:t>
            </a:r>
            <a:r>
              <a:rPr lang="fr-FR" sz="1600" b="1" baseline="0" dirty="0" smtClean="0"/>
              <a:t>. C’est lire pour faire quelque choses (s’informer, imaginer, apprendre) er c’est lire sur un support (livre, album, journal). L’activité de lire s’inscrire dans une pratique sociale ou culturelle: lire pour apprendre et réussir à l’école, participer à la vie de son école ou sa commune, se débrouiller dans la vie de tous les jours…</a:t>
            </a:r>
          </a:p>
          <a:p>
            <a:r>
              <a:rPr lang="fr-FR" sz="1600" b="1" baseline="0" dirty="0" smtClean="0"/>
              <a:t> U</a:t>
            </a:r>
            <a:r>
              <a:rPr lang="fr-FR" sz="1600" b="1" dirty="0" smtClean="0"/>
              <a:t>n </a:t>
            </a:r>
            <a:r>
              <a:rPr lang="fr-FR" sz="1600" b="1" dirty="0"/>
              <a:t>enfant apprend à lire s’il est mobilisé, s’il est porteur d’un projet intérieur.  Pour cela il faut qu’il ait une idée claire de ce que c’est que lire et à quoi cela sert.            </a:t>
            </a:r>
            <a:r>
              <a:rPr lang="fr-FR" sz="1600" b="1" dirty="0" smtClean="0"/>
              <a:t>Ces </a:t>
            </a:r>
            <a:r>
              <a:rPr lang="fr-FR" sz="1600" b="1" dirty="0"/>
              <a:t>représentations jouent un rôle positif, énergétique si elles sont proches de la réalité, ou au contraire décourageant si elles en sont éloignées.    Rapidement, </a:t>
            </a:r>
            <a:r>
              <a:rPr lang="fr-FR" sz="1600" b="1" dirty="0" smtClean="0"/>
              <a:t>l’ élève</a:t>
            </a:r>
            <a:r>
              <a:rPr lang="fr-FR" sz="1600" b="1" baseline="0" dirty="0" smtClean="0"/>
              <a:t> </a:t>
            </a:r>
            <a:r>
              <a:rPr lang="fr-FR" sz="1600" b="1" dirty="0" smtClean="0"/>
              <a:t> </a:t>
            </a:r>
            <a:r>
              <a:rPr lang="fr-FR" sz="1600" b="1" dirty="0"/>
              <a:t>va être capable de distinguer </a:t>
            </a:r>
            <a:r>
              <a:rPr lang="fr-FR" sz="1600" b="1" i="1" dirty="0"/>
              <a:t>les moyens </a:t>
            </a:r>
            <a:r>
              <a:rPr lang="fr-FR" sz="1600" b="1" dirty="0"/>
              <a:t>comme apprendre les </a:t>
            </a:r>
            <a:r>
              <a:rPr lang="fr-FR" sz="1600" b="1" dirty="0" smtClean="0"/>
              <a:t>lettres,  </a:t>
            </a:r>
            <a:r>
              <a:rPr lang="fr-FR" sz="1600" b="1" i="1" dirty="0"/>
              <a:t>des fins </a:t>
            </a:r>
            <a:r>
              <a:rPr lang="fr-FR" sz="1600" b="1" dirty="0" smtClean="0"/>
              <a:t>comme de</a:t>
            </a:r>
            <a:r>
              <a:rPr lang="fr-FR" sz="1600" b="1" baseline="0" dirty="0" smtClean="0"/>
              <a:t> </a:t>
            </a:r>
            <a:r>
              <a:rPr lang="fr-FR" sz="1600" b="1" dirty="0" smtClean="0"/>
              <a:t>découvrir </a:t>
            </a:r>
            <a:r>
              <a:rPr lang="fr-FR" sz="1600" b="1" dirty="0"/>
              <a:t>une histoire plaisir. </a:t>
            </a:r>
          </a:p>
          <a:p>
            <a:endParaRPr lang="fr-FR" sz="1600" b="1" dirty="0"/>
          </a:p>
          <a:p>
            <a:r>
              <a:rPr lang="fr-FR" sz="1600" b="1" dirty="0" smtClean="0"/>
              <a:t>Dans une classe en gros,</a:t>
            </a:r>
          </a:p>
          <a:p>
            <a:r>
              <a:rPr lang="fr-FR" sz="1600" b="1" dirty="0" smtClean="0"/>
              <a:t> 40 </a:t>
            </a:r>
            <a:r>
              <a:rPr lang="fr-FR" sz="1600" b="1" dirty="0"/>
              <a:t>% </a:t>
            </a:r>
            <a:r>
              <a:rPr lang="fr-FR" sz="1600" b="1" dirty="0" smtClean="0"/>
              <a:t> des élèves ont </a:t>
            </a:r>
            <a:r>
              <a:rPr lang="fr-FR" sz="1600" b="1" dirty="0"/>
              <a:t>une représentation claire</a:t>
            </a:r>
          </a:p>
          <a:p>
            <a:r>
              <a:rPr lang="fr-FR" sz="1600" b="1" dirty="0"/>
              <a:t>20 % n’en ont aucune idée</a:t>
            </a:r>
          </a:p>
          <a:p>
            <a:r>
              <a:rPr lang="fr-FR" sz="1600" b="1" dirty="0"/>
              <a:t>40% sont dans le flou « ca dépend, quand je saurai ire je pourrai faire comme ma grande sœur…? »</a:t>
            </a:r>
          </a:p>
          <a:p>
            <a:endParaRPr lang="fr-FR" sz="1600" b="1" dirty="0"/>
          </a:p>
          <a:p>
            <a:r>
              <a:rPr lang="fr-FR" sz="1600" b="1" dirty="0" smtClean="0"/>
              <a:t>On</a:t>
            </a:r>
            <a:r>
              <a:rPr lang="fr-FR" sz="1600" b="1" baseline="0" dirty="0" smtClean="0"/>
              <a:t> peut m</a:t>
            </a:r>
            <a:r>
              <a:rPr lang="fr-FR" sz="1600" b="1" dirty="0" smtClean="0"/>
              <a:t>ettre </a:t>
            </a:r>
            <a:r>
              <a:rPr lang="fr-FR" sz="1600" b="1" dirty="0"/>
              <a:t>en place des </a:t>
            </a:r>
            <a:r>
              <a:rPr lang="fr-FR" sz="1600" b="1" dirty="0" smtClean="0"/>
              <a:t>situations</a:t>
            </a:r>
            <a:endParaRPr lang="fr-FR" sz="1600" b="1" dirty="0"/>
          </a:p>
          <a:p>
            <a:pPr rtl="0"/>
            <a:r>
              <a:rPr lang="fr-FR" sz="1600" b="1" dirty="0" smtClean="0"/>
              <a:t>pour </a:t>
            </a:r>
            <a:r>
              <a:rPr lang="fr-FR" sz="1600" b="1" dirty="0"/>
              <a:t>tout le groupe classe / pour les élèves repérés fragiles (groupes de besoin dans la classe à certains moments, APC, aide de maîtres surnuméraires, du </a:t>
            </a:r>
            <a:r>
              <a:rPr lang="fr-FR" sz="1600" b="1" dirty="0" err="1"/>
              <a:t>Rased</a:t>
            </a:r>
            <a:r>
              <a:rPr lang="fr-FR" sz="1600" b="1" dirty="0"/>
              <a:t>...)</a:t>
            </a:r>
          </a:p>
          <a:p>
            <a:pPr rtl="0"/>
            <a:r>
              <a:rPr lang="fr-FR" sz="1600" b="1" dirty="0"/>
              <a:t>Dans une liaison GS/CP</a:t>
            </a:r>
          </a:p>
          <a:p>
            <a:pPr rtl="0"/>
            <a:r>
              <a:rPr lang="fr-FR" sz="1600" b="1" dirty="0"/>
              <a:t>Avec enseignants du </a:t>
            </a:r>
            <a:r>
              <a:rPr lang="fr-FR" sz="1600" b="1" dirty="0" err="1" smtClean="0"/>
              <a:t>Rased</a:t>
            </a:r>
            <a:r>
              <a:rPr lang="fr-FR" sz="1600" b="1" dirty="0" smtClean="0"/>
              <a:t> </a:t>
            </a:r>
            <a:endParaRPr lang="fr-FR" sz="1600" b="1" dirty="0"/>
          </a:p>
          <a:p>
            <a:r>
              <a:rPr lang="fr-FR" sz="1600" b="1" dirty="0" smtClean="0"/>
              <a:t> Un </a:t>
            </a:r>
            <a:r>
              <a:rPr lang="fr-FR" sz="1600" b="1" dirty="0"/>
              <a:t>entretien avec </a:t>
            </a:r>
            <a:r>
              <a:rPr lang="fr-FR" sz="1600" b="1" dirty="0" smtClean="0"/>
              <a:t>chaque</a:t>
            </a:r>
            <a:r>
              <a:rPr lang="fr-FR" sz="1600" b="1" baseline="0" dirty="0" smtClean="0"/>
              <a:t> </a:t>
            </a:r>
            <a:r>
              <a:rPr lang="fr-FR" sz="1600" b="1" dirty="0" smtClean="0"/>
              <a:t>enfant</a:t>
            </a:r>
            <a:r>
              <a:rPr lang="fr-FR" sz="1600" b="1" dirty="0"/>
              <a:t>, au minimum avec chaque élève en difficulté, </a:t>
            </a:r>
            <a:r>
              <a:rPr lang="fr-FR" sz="1600" b="1" dirty="0" smtClean="0"/>
              <a:t>peut</a:t>
            </a:r>
            <a:r>
              <a:rPr lang="fr-FR" sz="1600" b="1" baseline="0" dirty="0" smtClean="0"/>
              <a:t> permettre de prendre connaissance du degré de construction </a:t>
            </a:r>
            <a:r>
              <a:rPr lang="fr-FR" sz="1600" b="1" dirty="0" smtClean="0"/>
              <a:t> de</a:t>
            </a:r>
            <a:r>
              <a:rPr lang="fr-FR" sz="1600" b="1" baseline="0" dirty="0" smtClean="0"/>
              <a:t> son </a:t>
            </a:r>
            <a:r>
              <a:rPr lang="fr-FR" sz="1600" b="1" dirty="0" smtClean="0"/>
              <a:t>projet </a:t>
            </a:r>
            <a:r>
              <a:rPr lang="fr-FR" sz="1600" b="1" dirty="0"/>
              <a:t>de </a:t>
            </a:r>
            <a:r>
              <a:rPr lang="fr-FR" sz="1600" b="1" dirty="0" smtClean="0"/>
              <a:t>lecteur, comment</a:t>
            </a:r>
            <a:r>
              <a:rPr lang="fr-FR" sz="1600" b="1" baseline="0" dirty="0" smtClean="0"/>
              <a:t> il imagine </a:t>
            </a:r>
            <a:r>
              <a:rPr lang="fr-FR" sz="1600" b="1" dirty="0" smtClean="0"/>
              <a:t> </a:t>
            </a:r>
            <a:r>
              <a:rPr lang="fr-FR" sz="1600" b="1" dirty="0"/>
              <a:t>son </a:t>
            </a:r>
            <a:r>
              <a:rPr lang="fr-FR" sz="1600" b="1" dirty="0" smtClean="0"/>
              <a:t>métier</a:t>
            </a:r>
            <a:r>
              <a:rPr lang="fr-FR" sz="1600" b="1" baseline="0" dirty="0" smtClean="0"/>
              <a:t> </a:t>
            </a:r>
            <a:r>
              <a:rPr lang="fr-FR" sz="1600" b="1" dirty="0" smtClean="0"/>
              <a:t>d’apprenti lecteur.</a:t>
            </a:r>
            <a:endParaRPr lang="fr-FR" sz="1600" b="1" dirty="0"/>
          </a:p>
          <a:p>
            <a:pPr rtl="0"/>
            <a:r>
              <a:rPr lang="fr-FR" sz="1600" b="1" dirty="0"/>
              <a:t/>
            </a:r>
            <a:br>
              <a:rPr lang="fr-FR" sz="1600" b="1" dirty="0"/>
            </a:br>
            <a:endParaRPr lang="fr-FR" sz="1600" b="1" dirty="0"/>
          </a:p>
          <a:p>
            <a:endParaRPr lang="fr-FR" sz="1600" dirty="0"/>
          </a:p>
          <a:p>
            <a:endParaRPr lang="fr-FR" sz="1600"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10</a:t>
            </a:fld>
            <a:endParaRPr lang="fr-FR"/>
          </a:p>
        </p:txBody>
      </p:sp>
    </p:spTree>
    <p:extLst>
      <p:ext uri="{BB962C8B-B14F-4D97-AF65-F5344CB8AC3E}">
        <p14:creationId xmlns:p14="http://schemas.microsoft.com/office/powerpoint/2010/main" val="946164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42950" indent="-742950">
              <a:buAutoNum type="arabicParenR"/>
            </a:pPr>
            <a:r>
              <a:rPr lang="fr-FR" sz="1600" b="1" dirty="0" smtClean="0"/>
              <a:t>Lire  comment faire? Comment voit on que quelqu’un lit?</a:t>
            </a:r>
          </a:p>
          <a:p>
            <a:pPr marL="0" indent="0">
              <a:buNone/>
            </a:pPr>
            <a:r>
              <a:rPr lang="fr-FR" sz="1600" b="1" dirty="0" smtClean="0"/>
              <a:t> Il s’agit de prendre des indices et de les expliciter.</a:t>
            </a:r>
          </a:p>
          <a:p>
            <a:pPr marL="0" indent="0">
              <a:buNone/>
            </a:pPr>
            <a:r>
              <a:rPr lang="fr-FR" sz="1600" b="1" baseline="0" dirty="0" smtClean="0"/>
              <a:t>Contrairement à certaines activités, l’activité de lecture n’est pas accessible car intérieure : pour comprendre comment on fait la cuisine, comment on conduit une voiture on peut observer et suivre les gestes de quelqu’un . L’enfant a des difficultés à comprendre ce qui se passe quand quelqu’un lit . On voit sur ces photos, combien les attitudes physiques autour des activités engendrées par un livre sont proches.</a:t>
            </a:r>
            <a:endParaRPr lang="fr-FR" sz="1600" dirty="0" smtClean="0"/>
          </a:p>
          <a:p>
            <a:r>
              <a:rPr lang="fr-FR" sz="1600" dirty="0" smtClean="0"/>
              <a:t>L’enseignant se montre en train</a:t>
            </a:r>
            <a:r>
              <a:rPr lang="fr-FR" sz="1600" baseline="0" dirty="0" smtClean="0"/>
              <a:t> de lire silencieusement, lire à haute voix,</a:t>
            </a:r>
            <a:r>
              <a:rPr lang="fr-FR" sz="1600" dirty="0" smtClean="0"/>
              <a:t> raconter, décrire,  réciter, épeler, et amène par un questionnement les élèves à décrire l’activité</a:t>
            </a:r>
          </a:p>
          <a:p>
            <a:r>
              <a:rPr lang="fr-FR" sz="1600" dirty="0" smtClean="0"/>
              <a:t>Situations </a:t>
            </a:r>
            <a:r>
              <a:rPr lang="fr-FR" sz="1600" dirty="0" err="1" smtClean="0"/>
              <a:t>Brigaudiot</a:t>
            </a:r>
            <a:r>
              <a:rPr lang="fr-FR" sz="1600" dirty="0" smtClean="0"/>
              <a:t>: le bouquet, ….</a:t>
            </a:r>
          </a:p>
          <a:p>
            <a:r>
              <a:rPr lang="fr-FR" sz="1600" dirty="0" smtClean="0"/>
              <a:t>Avec ce papier je vais faire des</a:t>
            </a:r>
            <a:r>
              <a:rPr lang="fr-FR" sz="1600" baseline="0" dirty="0" smtClean="0"/>
              <a:t> choses différentes; des fois je vais lire, des fois je ne vais pas lire, tu regardes bien, tu écoutes bien et après tu me diras si j’ai lu ou non</a:t>
            </a:r>
          </a:p>
          <a:p>
            <a:r>
              <a:rPr lang="fr-FR" sz="1600" baseline="0" dirty="0" smtClean="0"/>
              <a:t>Ca va me servir à moi pour comprendre ce que tu sais de la lecture.  </a:t>
            </a:r>
            <a:endParaRPr lang="fr-FR" sz="1600" dirty="0" smtClean="0"/>
          </a:p>
          <a:p>
            <a:r>
              <a:rPr lang="fr-FR" sz="1600" dirty="0" smtClean="0"/>
              <a:t>Les élèves ont les photos correspondantes et doivent les classer: lit/ ne lit pas </a:t>
            </a:r>
          </a:p>
          <a:p>
            <a:endParaRPr lang="fr-FR" sz="1600" dirty="0" smtClean="0"/>
          </a:p>
          <a:p>
            <a:r>
              <a:rPr lang="fr-FR" sz="1600" dirty="0" smtClean="0"/>
              <a:t>Discussion </a:t>
            </a:r>
            <a:r>
              <a:rPr lang="fr-FR" sz="1600" dirty="0" smtClean="0">
                <a:sym typeface="Wingdings" panose="05000000000000000000" pitchFamily="2" charset="2"/>
              </a:rPr>
              <a:t> qu’est ce qu’on fait quand on lit?</a:t>
            </a:r>
            <a:endParaRPr lang="fr-FR" sz="1600" dirty="0" smtClean="0"/>
          </a:p>
          <a:p>
            <a:r>
              <a:rPr lang="fr-FR" sz="1600" dirty="0" err="1" smtClean="0"/>
              <a:t>Qu</a:t>
            </a:r>
            <a:r>
              <a:rPr lang="fr-FR" sz="1600" dirty="0" smtClean="0"/>
              <a:t> est ce </a:t>
            </a:r>
            <a:r>
              <a:rPr lang="fr-FR" sz="1600" dirty="0" err="1" smtClean="0"/>
              <a:t>qu</a:t>
            </a:r>
            <a:r>
              <a:rPr lang="fr-FR" sz="1600" dirty="0" smtClean="0"/>
              <a:t> on fait</a:t>
            </a:r>
            <a:r>
              <a:rPr lang="fr-FR" sz="1600" baseline="0" dirty="0" smtClean="0"/>
              <a:t> quand on lit: </a:t>
            </a:r>
            <a:r>
              <a:rPr lang="fr-FR" sz="1600" dirty="0" smtClean="0"/>
              <a:t>Voix haute/ silencieusement</a:t>
            </a:r>
            <a:endParaRPr lang="fr-FR" sz="1600"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11</a:t>
            </a:fld>
            <a:endParaRPr lang="fr-FR"/>
          </a:p>
        </p:txBody>
      </p:sp>
    </p:spTree>
    <p:extLst>
      <p:ext uri="{BB962C8B-B14F-4D97-AF65-F5344CB8AC3E}">
        <p14:creationId xmlns:p14="http://schemas.microsoft.com/office/powerpoint/2010/main" val="2016314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dirty="0" smtClean="0"/>
              <a:t>On peut travailler ensuite à partir de photos de personnes</a:t>
            </a:r>
          </a:p>
          <a:p>
            <a:r>
              <a:rPr lang="fr-FR" sz="1600" dirty="0" smtClean="0"/>
              <a:t>faire décrire et justifier pour chaque photo</a:t>
            </a:r>
          </a:p>
          <a:p>
            <a:r>
              <a:rPr lang="fr-FR" sz="1600" dirty="0" smtClean="0"/>
              <a:t>« est ce que tu penses que le personnage</a:t>
            </a:r>
            <a:r>
              <a:rPr lang="fr-FR" sz="1600" baseline="0" dirty="0" smtClean="0"/>
              <a:t> lit? » comment le sais tu?</a:t>
            </a:r>
            <a:endParaRPr lang="fr-FR" sz="1600" dirty="0" smtClean="0"/>
          </a:p>
          <a:p>
            <a:r>
              <a:rPr lang="fr-FR" sz="1600" dirty="0" smtClean="0"/>
              <a:t>- </a:t>
            </a:r>
            <a:r>
              <a:rPr lang="fr-FR" sz="1600" u="sng" dirty="0" smtClean="0"/>
              <a:t>arriver à une conclusion orale puis écrite en dictée à l'adulte :</a:t>
            </a:r>
          </a:p>
          <a:p>
            <a:r>
              <a:rPr lang="fr-FR" sz="1600" b="1" u="sng" dirty="0" smtClean="0"/>
              <a:t>- on peut lire s'il y a des écritures et qu'on les regarde</a:t>
            </a:r>
          </a:p>
          <a:p>
            <a:pPr marL="172256" indent="-172256">
              <a:buFontTx/>
              <a:buChar char="-"/>
            </a:pPr>
            <a:r>
              <a:rPr lang="fr-FR" sz="1600" b="1" u="sng" dirty="0" smtClean="0"/>
              <a:t>si on a appris à lire</a:t>
            </a:r>
          </a:p>
          <a:p>
            <a:pPr marL="172256" indent="-172256">
              <a:buFontTx/>
              <a:buChar char="-"/>
            </a:pPr>
            <a:endParaRPr lang="fr-FR" sz="1600" b="1" dirty="0" smtClean="0"/>
          </a:p>
          <a:p>
            <a:pPr marL="172256" indent="-172256">
              <a:buFontTx/>
              <a:buChar char="-"/>
            </a:pPr>
            <a:r>
              <a:rPr lang="fr-FR" sz="1600" b="1" dirty="0" smtClean="0"/>
              <a:t>Photos dispo sur site Macon</a:t>
            </a:r>
            <a:r>
              <a:rPr lang="fr-FR" sz="1600" b="1" baseline="0" dirty="0" smtClean="0"/>
              <a:t> sud</a:t>
            </a:r>
            <a:endParaRPr lang="fr-FR" sz="1600" b="1" dirty="0" smtClean="0"/>
          </a:p>
          <a:p>
            <a:r>
              <a:rPr lang="fr-FR" sz="1600" dirty="0"/>
              <a:t>Des moyens mutualisés sur le site de la</a:t>
            </a:r>
          </a:p>
          <a:p>
            <a:r>
              <a:rPr lang="fr-FR" sz="1600" dirty="0"/>
              <a:t>circonscription de Mâcon-sud</a:t>
            </a:r>
          </a:p>
          <a:p>
            <a:r>
              <a:rPr lang="fr-FR" sz="1600" dirty="0" smtClean="0"/>
              <a:t>http://projetlecteurmacon.blogspot.com/</a:t>
            </a:r>
          </a:p>
          <a:p>
            <a:pPr marL="172256" indent="-172256">
              <a:buFontTx/>
              <a:buChar char="-"/>
            </a:pPr>
            <a:endParaRPr lang="fr-FR" sz="1600" dirty="0" smtClean="0"/>
          </a:p>
          <a:p>
            <a:endParaRPr lang="fr-FR" sz="1600"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12</a:t>
            </a:fld>
            <a:endParaRPr lang="fr-FR"/>
          </a:p>
        </p:txBody>
      </p:sp>
    </p:spTree>
    <p:extLst>
      <p:ext uri="{BB962C8B-B14F-4D97-AF65-F5344CB8AC3E}">
        <p14:creationId xmlns:p14="http://schemas.microsoft.com/office/powerpoint/2010/main" val="628998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dirty="0" smtClean="0"/>
              <a:t>Sortie dans le quartier (vécu commun) pour  répertorier les fonctions de l’ écrit</a:t>
            </a:r>
          </a:p>
          <a:p>
            <a:r>
              <a:rPr lang="fr-FR" sz="1600" b="1" dirty="0"/>
              <a:t>Demander de </a:t>
            </a:r>
            <a:r>
              <a:rPr lang="fr-FR" sz="1600" b="1" dirty="0" smtClean="0"/>
              <a:t>dire </a:t>
            </a:r>
            <a:r>
              <a:rPr lang="fr-FR" sz="1600" b="1" dirty="0"/>
              <a:t>quand on voit  « des choses » où quelqu’un peut lire , prévoir des arrêts devant panneaux (avec écritures et non),</a:t>
            </a:r>
          </a:p>
          <a:p>
            <a:r>
              <a:rPr lang="fr-FR" sz="1600" b="1" dirty="0"/>
              <a:t>devant affiches publicitaires, boîtes aux lettres, enseignes des magasins …</a:t>
            </a:r>
          </a:p>
          <a:p>
            <a:r>
              <a:rPr lang="fr-FR" sz="1600" b="1" dirty="0"/>
              <a:t>Prise de photos pour exploitation en classe dans une ou deux séances suivantes :</a:t>
            </a:r>
          </a:p>
          <a:p>
            <a:r>
              <a:rPr lang="fr-FR" sz="1600" b="1" dirty="0"/>
              <a:t>- discussions en collectif : qu'est-ce que c'est ? à quoi, qui ça sert ?</a:t>
            </a:r>
          </a:p>
          <a:p>
            <a:r>
              <a:rPr lang="fr-FR" sz="1600" b="1" dirty="0"/>
              <a:t>- fiche individuelle</a:t>
            </a:r>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13</a:t>
            </a:fld>
            <a:endParaRPr lang="fr-FR"/>
          </a:p>
        </p:txBody>
      </p:sp>
    </p:spTree>
    <p:extLst>
      <p:ext uri="{BB962C8B-B14F-4D97-AF65-F5344CB8AC3E}">
        <p14:creationId xmlns:p14="http://schemas.microsoft.com/office/powerpoint/2010/main" val="1228766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defTabSz="918698">
              <a:lnSpc>
                <a:spcPct val="115000"/>
              </a:lnSpc>
              <a:defRPr/>
            </a:pPr>
            <a:r>
              <a:rPr lang="fr-FR" sz="1600" dirty="0">
                <a:latin typeface="Arial Black" panose="020B0A04020102020204" pitchFamily="34" charset="0"/>
                <a:ea typeface="Calibri" panose="020F0502020204030204" pitchFamily="34" charset="0"/>
                <a:cs typeface="Times New Roman" panose="02020603050405020304" pitchFamily="18" charset="0"/>
              </a:rPr>
              <a:t>Nous avons vu que l’ on observe un mouvement de balancier entre le collectif (pratiques sociales de références, rituels, </a:t>
            </a:r>
            <a:r>
              <a:rPr lang="fr-FR" sz="1600" dirty="0" err="1">
                <a:latin typeface="Arial Black" panose="020B0A04020102020204" pitchFamily="34" charset="0"/>
                <a:ea typeface="Calibri" panose="020F0502020204030204" pitchFamily="34" charset="0"/>
                <a:cs typeface="Times New Roman" panose="02020603050405020304" pitchFamily="18" charset="0"/>
              </a:rPr>
              <a:t>etc</a:t>
            </a:r>
            <a:r>
              <a:rPr lang="fr-FR" sz="1600" dirty="0">
                <a:latin typeface="Arial Black" panose="020B0A04020102020204" pitchFamily="34" charset="0"/>
                <a:ea typeface="Calibri" panose="020F0502020204030204" pitchFamily="34" charset="0"/>
                <a:cs typeface="Times New Roman" panose="02020603050405020304" pitchFamily="18" charset="0"/>
              </a:rPr>
              <a:t>) et l’individuel (appropriation) </a:t>
            </a:r>
            <a:r>
              <a:rPr lang="fr-FR" sz="1600" u="sng" dirty="0">
                <a:latin typeface="Arial Black" panose="020B0A04020102020204" pitchFamily="34" charset="0"/>
                <a:ea typeface="Calibri" panose="020F0502020204030204" pitchFamily="34" charset="0"/>
                <a:cs typeface="Times New Roman" panose="02020603050405020304" pitchFamily="18" charset="0"/>
              </a:rPr>
              <a:t>: </a:t>
            </a:r>
            <a:r>
              <a:rPr lang="fr-FR" sz="1600" b="1" u="sng" dirty="0">
                <a:latin typeface="Arial Black" panose="020B0A04020102020204" pitchFamily="34" charset="0"/>
                <a:ea typeface="Calibri" panose="020F0502020204030204" pitchFamily="34" charset="0"/>
                <a:cs typeface="Times New Roman" panose="02020603050405020304" pitchFamily="18" charset="0"/>
              </a:rPr>
              <a:t>l’enfant ne s’acculture pas tout seul à l’écrit </a:t>
            </a:r>
            <a:r>
              <a:rPr lang="fr-FR" sz="1600" b="1" dirty="0">
                <a:latin typeface="Arial Black" panose="020B0A04020102020204" pitchFamily="34" charset="0"/>
                <a:ea typeface="Calibri" panose="020F0502020204030204" pitchFamily="34" charset="0"/>
                <a:cs typeface="Times New Roman" panose="02020603050405020304" pitchFamily="18" charset="0"/>
              </a:rPr>
              <a:t>d’où l’importance cruciale de la médiation, </a:t>
            </a:r>
            <a:r>
              <a:rPr lang="fr-FR" sz="1600" b="1" u="sng" dirty="0">
                <a:latin typeface="Arial Black" panose="020B0A04020102020204" pitchFamily="34" charset="0"/>
                <a:ea typeface="Calibri" panose="020F0502020204030204" pitchFamily="34" charset="0"/>
                <a:cs typeface="Times New Roman" panose="02020603050405020304" pitchFamily="18" charset="0"/>
              </a:rPr>
              <a:t>en particulier en milieu scolaire,</a:t>
            </a:r>
            <a:r>
              <a:rPr lang="fr-FR" sz="1600" b="1" dirty="0">
                <a:latin typeface="Arial Black" panose="020B0A04020102020204" pitchFamily="34" charset="0"/>
                <a:ea typeface="Calibri" panose="020F0502020204030204" pitchFamily="34" charset="0"/>
                <a:cs typeface="Times New Roman" panose="02020603050405020304" pitchFamily="18" charset="0"/>
              </a:rPr>
              <a:t>  et des pratiques d’acculturation mises en place par l’adulte médiateur ou « passeur » </a:t>
            </a:r>
            <a:r>
              <a:rPr lang="fr-FR" sz="1600" b="1" dirty="0">
                <a:latin typeface="Arial Black" panose="020B0A04020102020204" pitchFamily="34" charset="0"/>
              </a:rPr>
              <a:t>(enseignant,  parent, </a:t>
            </a:r>
            <a:r>
              <a:rPr lang="fr-FR" sz="1600" dirty="0">
                <a:latin typeface="Arial Black" panose="020B0A04020102020204" pitchFamily="34" charset="0"/>
              </a:rPr>
              <a:t>animateurs périscolaires, professionnels des structures socio-éducatives, </a:t>
            </a:r>
            <a:r>
              <a:rPr lang="fr-FR" sz="1600" b="1" dirty="0">
                <a:latin typeface="Arial Black" panose="020B0A04020102020204" pitchFamily="34" charset="0"/>
              </a:rPr>
              <a:t>bibliothécaire, auteur, bénévole...).</a:t>
            </a:r>
            <a:endParaRPr lang="fr-FR" sz="1600" b="1" dirty="0">
              <a:latin typeface="Arial Black" panose="020B0A04020102020204" pitchFamily="34" charset="0"/>
              <a:ea typeface="Calibri" panose="020F0502020204030204" pitchFamily="34" charset="0"/>
              <a:cs typeface="Times New Roman" panose="02020603050405020304" pitchFamily="18" charset="0"/>
            </a:endParaRPr>
          </a:p>
          <a:p>
            <a:pPr algn="just">
              <a:lnSpc>
                <a:spcPct val="115000"/>
              </a:lnSpc>
              <a:defRPr/>
            </a:pPr>
            <a:r>
              <a:rPr lang="fr-FR" sz="1600" b="1" dirty="0">
                <a:latin typeface="Arial Black" panose="020B0A04020102020204" pitchFamily="34" charset="0"/>
                <a:ea typeface="Calibri" panose="020F0502020204030204" pitchFamily="34" charset="0"/>
                <a:cs typeface="Times New Roman" panose="02020603050405020304" pitchFamily="18" charset="0"/>
              </a:rPr>
              <a:t>.</a:t>
            </a:r>
          </a:p>
          <a:p>
            <a:pPr algn="just">
              <a:lnSpc>
                <a:spcPct val="115000"/>
              </a:lnSpc>
              <a:defRPr/>
            </a:pPr>
            <a:endParaRPr lang="fr-FR" sz="3600" b="1" dirty="0">
              <a:latin typeface="Arial Black" panose="020B0A04020102020204" pitchFamily="34" charset="0"/>
              <a:ea typeface="Calibri" panose="020F0502020204030204" pitchFamily="34" charset="0"/>
              <a:cs typeface="Times New Roman" panose="02020603050405020304" pitchFamily="18" charset="0"/>
            </a:endParaRPr>
          </a:p>
          <a:p>
            <a:pPr algn="just">
              <a:lnSpc>
                <a:spcPct val="115000"/>
              </a:lnSpc>
              <a:defRPr/>
            </a:pPr>
            <a:r>
              <a:rPr lang="fr-FR" sz="1600" b="1" dirty="0">
                <a:latin typeface="Arial Black" panose="020B0A04020102020204" pitchFamily="34" charset="0"/>
                <a:ea typeface="Calibri" panose="020F0502020204030204" pitchFamily="34" charset="0"/>
                <a:cs typeface="Times New Roman" panose="02020603050405020304" pitchFamily="18" charset="0"/>
              </a:rPr>
              <a:t>Cette intégration culturelle, très tôt, s’inscrit dans les interactions (activités et situations diverses) entre l’enfant et la communauté de lecteurs scripteurs. </a:t>
            </a:r>
          </a:p>
          <a:p>
            <a:pPr algn="just">
              <a:lnSpc>
                <a:spcPct val="115000"/>
              </a:lnSpc>
              <a:defRPr/>
            </a:pPr>
            <a:r>
              <a:rPr lang="fr-FR" sz="1600" b="1" dirty="0">
                <a:latin typeface="Arial Black" panose="020B0A04020102020204" pitchFamily="34" charset="0"/>
                <a:ea typeface="Calibri" panose="020F0502020204030204" pitchFamily="34" charset="0"/>
                <a:cs typeface="Times New Roman" panose="02020603050405020304" pitchFamily="18" charset="0"/>
              </a:rPr>
              <a:t>En Education Prioritaire  plus qu’ailleurs, l’école doit prendre en compte le fait qu’il existe  des inégalités face à la langue orale et écrite à l’entrée en école maternelle et au CP, du fait de ce que l’on a reçu dans la famille ou dans son environnement pré scolaire ou non. </a:t>
            </a:r>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14</a:t>
            </a:fld>
            <a:endParaRPr lang="fr-FR"/>
          </a:p>
        </p:txBody>
      </p:sp>
    </p:spTree>
    <p:extLst>
      <p:ext uri="{BB962C8B-B14F-4D97-AF65-F5344CB8AC3E}">
        <p14:creationId xmlns:p14="http://schemas.microsoft.com/office/powerpoint/2010/main" val="2570405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dirty="0" smtClean="0"/>
              <a:t>A gauche orange: les endroits</a:t>
            </a:r>
            <a:r>
              <a:rPr lang="fr-FR" sz="1600" baseline="0" dirty="0" smtClean="0"/>
              <a:t> où on lit</a:t>
            </a:r>
          </a:p>
          <a:p>
            <a:r>
              <a:rPr lang="fr-FR" sz="1600" baseline="0" dirty="0" smtClean="0"/>
              <a:t>A droite verte : des choses recensées « où on peut lire dans la rue</a:t>
            </a:r>
            <a:r>
              <a:rPr lang="fr-FR" sz="1600" dirty="0" smtClean="0"/>
              <a:t> garder des traces du vécu, des conclusions</a:t>
            </a:r>
          </a:p>
          <a:p>
            <a:r>
              <a:rPr lang="fr-FR" sz="1600" baseline="0" dirty="0" smtClean="0"/>
              <a:t> »</a:t>
            </a:r>
            <a:endParaRPr lang="fr-FR" sz="1600"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15</a:t>
            </a:fld>
            <a:endParaRPr lang="fr-FR"/>
          </a:p>
        </p:txBody>
      </p:sp>
    </p:spTree>
    <p:extLst>
      <p:ext uri="{BB962C8B-B14F-4D97-AF65-F5344CB8AC3E}">
        <p14:creationId xmlns:p14="http://schemas.microsoft.com/office/powerpoint/2010/main" val="3986288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smtClean="0"/>
              <a:t>Répertorier des types d’écrits, des fonctions:</a:t>
            </a:r>
          </a:p>
          <a:p>
            <a:r>
              <a:rPr lang="fr-FR" sz="1600" b="1" dirty="0" smtClean="0"/>
              <a:t>-Avec de vrais objets</a:t>
            </a:r>
          </a:p>
          <a:p>
            <a:r>
              <a:rPr lang="fr-FR" sz="1600" dirty="0" smtClean="0"/>
              <a:t>qu'est-ce que c'est ? où peut-on lire sur l’objet ? à quoi ça sert ?</a:t>
            </a:r>
          </a:p>
          <a:p>
            <a:pPr defTabSz="918698">
              <a:defRPr/>
            </a:pPr>
            <a:r>
              <a:rPr lang="fr-FR" sz="1600" dirty="0" smtClean="0"/>
              <a:t>Est ce que tu penses que ça sert à lire?</a:t>
            </a:r>
          </a:p>
          <a:p>
            <a:r>
              <a:rPr lang="fr-FR" sz="1600" dirty="0" smtClean="0"/>
              <a:t>Faire</a:t>
            </a:r>
            <a:r>
              <a:rPr lang="fr-FR" sz="1600" baseline="0" dirty="0" smtClean="0"/>
              <a:t> r</a:t>
            </a:r>
            <a:r>
              <a:rPr lang="fr-FR" sz="1600" dirty="0" smtClean="0"/>
              <a:t>egrouper les mêmes supports d'écrits:</a:t>
            </a:r>
          </a:p>
          <a:p>
            <a:r>
              <a:rPr lang="fr-FR" sz="1600" i="1" dirty="0" smtClean="0"/>
              <a:t>enveloppes, emballages, romans, albums, documentaires, journaux,</a:t>
            </a:r>
          </a:p>
          <a:p>
            <a:r>
              <a:rPr lang="fr-FR" sz="1600" i="1" dirty="0" smtClean="0"/>
              <a:t>programmes télé, recettes, listes de courses, cartes routières ou plans</a:t>
            </a:r>
          </a:p>
          <a:p>
            <a:pPr defTabSz="918698">
              <a:defRPr/>
            </a:pPr>
            <a:endParaRPr lang="fr-FR" sz="1600" dirty="0" smtClean="0"/>
          </a:p>
          <a:p>
            <a:r>
              <a:rPr lang="fr-FR" sz="1600" b="1" dirty="0" smtClean="0"/>
              <a:t>Faire</a:t>
            </a:r>
            <a:r>
              <a:rPr lang="fr-FR" sz="1600" b="1" baseline="0" dirty="0" smtClean="0"/>
              <a:t> le lien entre les objets et les lecteurs (à partir de photos)</a:t>
            </a:r>
            <a:endParaRPr lang="fr-FR" sz="1600" b="1" dirty="0" smtClean="0"/>
          </a:p>
          <a:p>
            <a:r>
              <a:rPr lang="fr-FR" sz="1600" b="1" dirty="0" smtClean="0"/>
              <a:t>- avec des photos d'objets :</a:t>
            </a:r>
          </a:p>
          <a:p>
            <a:r>
              <a:rPr lang="fr-FR" sz="1600" dirty="0" smtClean="0"/>
              <a:t>les rapprocher de vrais objets</a:t>
            </a:r>
          </a:p>
          <a:p>
            <a:r>
              <a:rPr lang="fr-FR" sz="1600" dirty="0" err="1" smtClean="0"/>
              <a:t>Qu</a:t>
            </a:r>
            <a:r>
              <a:rPr lang="fr-FR" sz="1600" baseline="0" dirty="0" smtClean="0"/>
              <a:t> e</a:t>
            </a:r>
            <a:r>
              <a:rPr lang="fr-FR" sz="1600" dirty="0" smtClean="0"/>
              <a:t>st-ce que tu penses qu’on pourrait trouver à lire sur cet objet?</a:t>
            </a:r>
          </a:p>
          <a:p>
            <a:r>
              <a:rPr lang="fr-FR" sz="1600" b="1" dirty="0" smtClean="0"/>
              <a:t>- avec des photos de lecteurs</a:t>
            </a:r>
          </a:p>
          <a:p>
            <a:r>
              <a:rPr lang="fr-FR" sz="1600" dirty="0" smtClean="0"/>
              <a:t>les rapprocher de supports d'écrits</a:t>
            </a:r>
          </a:p>
          <a:p>
            <a:r>
              <a:rPr lang="fr-FR" sz="1600" dirty="0" smtClean="0"/>
              <a:t>collectif ( + affiche) + trace individuelle</a:t>
            </a:r>
          </a:p>
          <a:p>
            <a:endParaRPr lang="fr-FR" sz="3200"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16</a:t>
            </a:fld>
            <a:endParaRPr lang="fr-FR"/>
          </a:p>
        </p:txBody>
      </p:sp>
    </p:spTree>
    <p:extLst>
      <p:ext uri="{BB962C8B-B14F-4D97-AF65-F5344CB8AC3E}">
        <p14:creationId xmlns:p14="http://schemas.microsoft.com/office/powerpoint/2010/main" val="2064109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3200" b="1" dirty="0"/>
              <a:t>Des moyens mutualisés sur le site de la</a:t>
            </a:r>
          </a:p>
          <a:p>
            <a:r>
              <a:rPr lang="fr-FR" sz="3200" b="1" dirty="0"/>
              <a:t>circonscription de Mâcon-sud</a:t>
            </a:r>
          </a:p>
          <a:p>
            <a:r>
              <a:rPr lang="fr-FR" sz="3200" b="1" dirty="0" smtClean="0"/>
              <a:t>http://projetlecteurmacon.blogspot.com</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17</a:t>
            </a:fld>
            <a:endParaRPr lang="fr-FR"/>
          </a:p>
        </p:txBody>
      </p:sp>
    </p:spTree>
    <p:extLst>
      <p:ext uri="{BB962C8B-B14F-4D97-AF65-F5344CB8AC3E}">
        <p14:creationId xmlns:p14="http://schemas.microsoft.com/office/powerpoint/2010/main" val="1886680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b="1" dirty="0" smtClean="0"/>
              <a:t>PHOTO</a:t>
            </a:r>
            <a:r>
              <a:rPr lang="fr-FR" sz="1600" b="1" baseline="0" dirty="0" smtClean="0"/>
              <a:t> DOUBLE PAGE A L’ECOLE DES ALBUMS : </a:t>
            </a:r>
            <a:r>
              <a:rPr lang="fr-FR" sz="1600" b="1" u="sng" baseline="0" dirty="0" smtClean="0"/>
              <a:t>zoom sur les différents « textes » présents: quel type de textes? Rôles? Liens entre eux? En quoi sont-ils un « tout » pédagogique pour apprendre à lire? Comment rendre ces différences de textes et leurs liens pour l’apprentissage de l’écrit explicites pour les enfants? </a:t>
            </a:r>
          </a:p>
          <a:p>
            <a:endParaRPr lang="fr-FR" sz="1600" b="1" baseline="0" dirty="0" smtClean="0"/>
          </a:p>
          <a:p>
            <a:r>
              <a:rPr lang="fr-FR" sz="1600" b="1" baseline="0" dirty="0" smtClean="0"/>
              <a:t>Dans son parcours scolaire, l’enfant, puis le jeune, est confronté à des formes de textes différents selon les disciplines scolaires, qui ont leurs codes propres, ces codes doivent être explicités pour permettre à tous les élèves de les comprendre. C’est une des clés de la construction d’une culture scolaire partagée, accessible à tous quelle que soit la proximité ou l’éloignement de la famille à cette culture scolaire française. </a:t>
            </a:r>
            <a:endParaRPr lang="fr-FR" sz="1600" b="1" dirty="0" smtClean="0"/>
          </a:p>
          <a:p>
            <a:endParaRPr lang="fr-FR"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18</a:t>
            </a:fld>
            <a:endParaRPr lang="fr-FR"/>
          </a:p>
        </p:txBody>
      </p:sp>
    </p:spTree>
    <p:extLst>
      <p:ext uri="{BB962C8B-B14F-4D97-AF65-F5344CB8AC3E}">
        <p14:creationId xmlns:p14="http://schemas.microsoft.com/office/powerpoint/2010/main" val="600909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8698">
              <a:defRPr/>
            </a:pPr>
            <a:r>
              <a:rPr lang="fr-FR" sz="1600" b="1" dirty="0" smtClean="0"/>
              <a:t>Faire formuler à chacun son projet de lecteur (un projet)</a:t>
            </a:r>
          </a:p>
          <a:p>
            <a:pPr defTabSz="918698">
              <a:defRPr/>
            </a:pPr>
            <a:r>
              <a:rPr lang="fr-FR" sz="1600" b="1" dirty="0" smtClean="0"/>
              <a:t>De l’élaboration d’un projet personnel de lecteur, va naître le désir de « vouloir relire »… Ce projet   l’une des conditions de la réussite en lecture au CP. Il  est en place lorsque l’enfant est capable de donner au moins cinq raisons culturelles ou fonctionnelles d’apprendre à lire : « pour lire des livres d’aventures ou qui raconte des histoires (Peter pan, Boucle d’or) ; pour lire des livres sur les dinosaures ; pour faire de l’histoire ou de la géographie, il faut savoir lire ; pour lire les papiers des médecins ou des médicaments ; pour écrire à un ami, etc. » (article Chauveau Cahiers pédagogiques)</a:t>
            </a:r>
          </a:p>
          <a:p>
            <a:endParaRPr lang="fr-FR" sz="1600" dirty="0" smtClean="0"/>
          </a:p>
          <a:p>
            <a:endParaRPr lang="fr-FR" sz="1600"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19</a:t>
            </a:fld>
            <a:endParaRPr lang="fr-FR"/>
          </a:p>
        </p:txBody>
      </p:sp>
    </p:spTree>
    <p:extLst>
      <p:ext uri="{BB962C8B-B14F-4D97-AF65-F5344CB8AC3E}">
        <p14:creationId xmlns:p14="http://schemas.microsoft.com/office/powerpoint/2010/main" val="2244245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b="1" dirty="0"/>
              <a:t>Identification des mots (phono, décodage codage et fluidité de lecture)</a:t>
            </a:r>
            <a:endParaRPr lang="fr-FR" sz="1600" dirty="0"/>
          </a:p>
          <a:p>
            <a:r>
              <a:rPr lang="fr-FR" sz="1600" b="1" dirty="0"/>
              <a:t>Compréhension ( de mots phrases textes)</a:t>
            </a:r>
            <a:endParaRPr lang="fr-FR" sz="1600" dirty="0"/>
          </a:p>
          <a:p>
            <a:r>
              <a:rPr lang="fr-FR" sz="1600" b="1" dirty="0"/>
              <a:t>Ecriture (gestes d’écriture, production de mots phrases texte)</a:t>
            </a:r>
            <a:endParaRPr lang="fr-FR" sz="1600" dirty="0"/>
          </a:p>
          <a:p>
            <a:r>
              <a:rPr lang="fr-FR" sz="1600" b="1" dirty="0"/>
              <a:t>Acculturation (travail d’appropriation et de familiarisation avec la culture écrite, ses œuvres, ses codes linguistiques et ses pratiques sociales pour que les élèves découvrent le pouvoir d’action et de réflexion que confère la maîtrise de la langue écrite/ posture de lecteur)</a:t>
            </a:r>
            <a:endParaRPr lang="fr-FR" sz="1600" dirty="0"/>
          </a:p>
        </p:txBody>
      </p:sp>
      <p:sp>
        <p:nvSpPr>
          <p:cNvPr id="4" name="Espace réservé du numéro de diapositive 3"/>
          <p:cNvSpPr>
            <a:spLocks noGrp="1"/>
          </p:cNvSpPr>
          <p:nvPr>
            <p:ph type="sldNum" sz="quarter" idx="10"/>
          </p:nvPr>
        </p:nvSpPr>
        <p:spPr/>
        <p:txBody>
          <a:bodyPr/>
          <a:lstStyle/>
          <a:p>
            <a:fld id="{601DF427-231F-406D-ACEE-74059EC260DE}" type="slidenum">
              <a:rPr lang="fr-FR" smtClean="0"/>
              <a:t>2</a:t>
            </a:fld>
            <a:endParaRPr lang="fr-FR" dirty="0"/>
          </a:p>
        </p:txBody>
      </p:sp>
    </p:spTree>
    <p:extLst>
      <p:ext uri="{BB962C8B-B14F-4D97-AF65-F5344CB8AC3E}">
        <p14:creationId xmlns:p14="http://schemas.microsoft.com/office/powerpoint/2010/main" val="923848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20</a:t>
            </a:fld>
            <a:endParaRPr lang="fr-FR"/>
          </a:p>
        </p:txBody>
      </p:sp>
    </p:spTree>
    <p:extLst>
      <p:ext uri="{BB962C8B-B14F-4D97-AF65-F5344CB8AC3E}">
        <p14:creationId xmlns:p14="http://schemas.microsoft.com/office/powerpoint/2010/main" val="4038422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b="1" dirty="0" smtClean="0"/>
              <a:t>Depuis les années 80, les recherches démontrent</a:t>
            </a:r>
            <a:r>
              <a:rPr lang="fr-FR" sz="1600" b="1" baseline="0" dirty="0" smtClean="0"/>
              <a:t> que la prise en compte de la langue maternelle de l’élève est un atout pour l’apprentissage du français . </a:t>
            </a:r>
            <a:r>
              <a:rPr lang="fr-FR" sz="1600" b="1" u="sng" baseline="0" dirty="0" smtClean="0"/>
              <a:t>A l’école le français est la langue des apprentissages scolaires</a:t>
            </a:r>
            <a:r>
              <a:rPr lang="fr-FR" sz="1600" b="1" baseline="0" dirty="0" smtClean="0"/>
              <a:t>.  Les élèves se trouvent en même temps confrontés à une nouvelle langue et à un nouvel univers de codes:</a:t>
            </a:r>
          </a:p>
          <a:p>
            <a:r>
              <a:rPr lang="fr-FR" sz="1600" b="1" baseline="0" dirty="0" smtClean="0"/>
              <a:t>- règles de communication</a:t>
            </a:r>
          </a:p>
          <a:p>
            <a:r>
              <a:rPr lang="fr-FR" sz="1600" b="1" baseline="0" dirty="0" smtClean="0"/>
              <a:t>- nature de hiérarchie des personnes</a:t>
            </a:r>
          </a:p>
          <a:p>
            <a:r>
              <a:rPr lang="fr-FR" sz="1600" b="1" baseline="0" dirty="0" smtClean="0"/>
              <a:t>- objectifs à atteindre</a:t>
            </a:r>
          </a:p>
          <a:p>
            <a:pPr marL="0" indent="0">
              <a:buFontTx/>
              <a:buNone/>
            </a:pPr>
            <a:r>
              <a:rPr lang="fr-FR" sz="1600" b="1" baseline="0" dirty="0" smtClean="0"/>
              <a:t>-contraintes</a:t>
            </a:r>
          </a:p>
          <a:p>
            <a:pPr marL="457200" indent="-457200">
              <a:buFontTx/>
              <a:buChar char="-"/>
            </a:pPr>
            <a:r>
              <a:rPr lang="fr-FR" sz="1600" b="1" u="sng" baseline="0" dirty="0" smtClean="0"/>
              <a:t>Il faut prendre en considération que l’élève allophone a déjà une expérience langagière, il a déjà appris à </a:t>
            </a:r>
            <a:r>
              <a:rPr lang="fr-FR" sz="1600" u="sng" dirty="0" smtClean="0"/>
              <a:t>écouter, réfléchir, comprendre et parler</a:t>
            </a:r>
            <a:r>
              <a:rPr lang="fr-FR" sz="1600" u="sng" baseline="0" dirty="0" smtClean="0"/>
              <a:t> dans sa langue,</a:t>
            </a:r>
            <a:r>
              <a:rPr lang="fr-FR" sz="1600" baseline="0" dirty="0" smtClean="0"/>
              <a:t> appris du vocabulaire dans sa langue (ce qui lui a permis de construire des concepts)</a:t>
            </a:r>
            <a:r>
              <a:rPr lang="fr-FR" sz="1600" b="1" baseline="0" dirty="0" smtClean="0"/>
              <a:t> et expliquer aux parents que l’on travaille ensemble, dans une </a:t>
            </a:r>
            <a:r>
              <a:rPr lang="fr-FR" sz="1600" b="1" baseline="0" dirty="0" err="1" smtClean="0"/>
              <a:t>co-éducation</a:t>
            </a:r>
            <a:r>
              <a:rPr lang="fr-FR" sz="1600" b="1" baseline="0" dirty="0" smtClean="0"/>
              <a:t> langagière. L’essentiel pour  installer les apprentissages à venir est de développer les habiletés langagières (peu importe dans quelle langue): l’élève doit pouvoir s’appuyer sur sa langue maternelle et construire sur elle sa réflexivité.  Il faut que les parents s’autorisent à transmettre et faire vivre leur langue, l’enfant pourra ensuite transposer les habiletés acquises. </a:t>
            </a:r>
          </a:p>
          <a:p>
            <a:pPr algn="ctr"/>
            <a:endParaRPr lang="fr-FR" sz="1600" b="1" dirty="0" smtClean="0"/>
          </a:p>
          <a:p>
            <a:pPr algn="ctr"/>
            <a:r>
              <a:rPr lang="fr-FR" sz="1600" b="1" dirty="0" smtClean="0"/>
              <a:t>A</a:t>
            </a:r>
            <a:r>
              <a:rPr lang="fr-FR" sz="1600" b="1" baseline="0" dirty="0" smtClean="0"/>
              <a:t> nous, enseignants  de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baseline="0" dirty="0" smtClean="0"/>
              <a:t> - montrer que nous reconnaissons </a:t>
            </a:r>
            <a:r>
              <a:rPr lang="fr-FR" sz="1600" b="1" dirty="0" smtClean="0"/>
              <a:t> l’égale dignité de chaque langue  (et à nous de l’expliciter), valoriser la diversité langagière, favoriser l’ </a:t>
            </a:r>
            <a:r>
              <a:rPr lang="fr-FR" sz="1600" b="1" dirty="0" smtClean="0">
                <a:solidFill>
                  <a:srgbClr val="00B050"/>
                </a:solidFill>
              </a:rPr>
              <a:t>utilisation des différentes langues pour parler de la réalité scolaire ou familiale</a:t>
            </a:r>
          </a:p>
          <a:p>
            <a:pPr algn="ctr"/>
            <a:endParaRPr lang="fr-FR" sz="1600" b="1" dirty="0" smtClean="0"/>
          </a:p>
          <a:p>
            <a:pPr algn="ctr"/>
            <a:r>
              <a:rPr lang="fr-FR" sz="1600" b="1" baseline="0" dirty="0" smtClean="0"/>
              <a:t>Pour mettre en avant l</a:t>
            </a:r>
            <a:r>
              <a:rPr lang="fr-FR" sz="1600" b="1" dirty="0" smtClean="0"/>
              <a:t>’importance des compétences reçues  dans sa langue</a:t>
            </a:r>
          </a:p>
          <a:p>
            <a:pPr marL="457200" indent="-457200">
              <a:buFontTx/>
              <a:buChar char="-"/>
            </a:pPr>
            <a:endParaRPr lang="fr-FR" sz="1600" b="1" baseline="0" dirty="0" smtClean="0"/>
          </a:p>
          <a:p>
            <a:endParaRPr lang="fr-FR" sz="1600" baseline="0" dirty="0" smtClean="0"/>
          </a:p>
          <a:p>
            <a:r>
              <a:rPr lang="fr-FR" sz="1600" dirty="0" smtClean="0"/>
              <a:t>L’élève en éducation prioritaire  se trouve souvent confronté à la </a:t>
            </a:r>
            <a:r>
              <a:rPr lang="fr-FR" sz="1600" dirty="0" err="1" smtClean="0"/>
              <a:t>co-existence</a:t>
            </a:r>
            <a:r>
              <a:rPr lang="fr-FR" sz="1600" dirty="0" smtClean="0"/>
              <a:t> de deux/plusieurs systèmes langagiers,  il est pris dans des   dilemmes fréquents</a:t>
            </a:r>
          </a:p>
          <a:p>
            <a:pPr marL="172256" indent="-172256">
              <a:buFontTx/>
              <a:buChar char="-"/>
            </a:pPr>
            <a:r>
              <a:rPr lang="fr-FR" sz="1600" dirty="0" smtClean="0"/>
              <a:t>« Y a –</a:t>
            </a:r>
            <a:r>
              <a:rPr lang="fr-FR" sz="1600" dirty="0" err="1" smtClean="0"/>
              <a:t>til</a:t>
            </a:r>
            <a:r>
              <a:rPr lang="fr-FR" sz="1600" dirty="0" smtClean="0"/>
              <a:t> une hiérarchie des langues ?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smtClean="0"/>
              <a:t>Et</a:t>
            </a:r>
            <a:r>
              <a:rPr lang="fr-FR" sz="1600" baseline="0" dirty="0" smtClean="0"/>
              <a:t> cela vient du fait que certains parents eux mêmes ont peur que l’usage de leur propre langue dans le milieu familial soit un frein aux progrès de leur enfant en langue française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3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3200" baseline="0" dirty="0" smtClean="0"/>
          </a:p>
          <a:p>
            <a:pPr marL="172256" indent="-172256">
              <a:buFontTx/>
              <a:buChar char="-"/>
            </a:pPr>
            <a:endParaRPr lang="fr-FR" sz="3200" b="1" dirty="0" smtClean="0">
              <a:solidFill>
                <a:srgbClr val="00B050"/>
              </a:solidFill>
            </a:endParaRPr>
          </a:p>
          <a:p>
            <a:pPr marL="172256" indent="-172256">
              <a:buFontTx/>
              <a:buChar char="-"/>
            </a:pPr>
            <a:endParaRPr lang="fr-FR" sz="1600" b="1" dirty="0" smtClean="0">
              <a:solidFill>
                <a:srgbClr val="00B050"/>
              </a:solidFill>
            </a:endParaRPr>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21</a:t>
            </a:fld>
            <a:endParaRPr lang="fr-FR"/>
          </a:p>
        </p:txBody>
      </p:sp>
    </p:spTree>
    <p:extLst>
      <p:ext uri="{BB962C8B-B14F-4D97-AF65-F5344CB8AC3E}">
        <p14:creationId xmlns:p14="http://schemas.microsoft.com/office/powerpoint/2010/main" val="517141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b="1" i="1" dirty="0" smtClean="0"/>
              <a:t>DULALA</a:t>
            </a:r>
            <a:r>
              <a:rPr lang="fr-FR" sz="1600" b="1" dirty="0" smtClean="0"/>
              <a:t> est un pôle national de ressources et formation sur le bilinguisme et l'éducation plurilingue : ateliers enfants, formations, ressources pédagogiques</a:t>
            </a:r>
            <a:r>
              <a:rPr lang="fr-FR" sz="1600" dirty="0" smtClean="0"/>
              <a:t>.</a:t>
            </a:r>
          </a:p>
          <a:p>
            <a:r>
              <a:rPr lang="fr-FR" sz="1600" dirty="0" smtClean="0"/>
              <a:t>Dans onglet ressources « affiches bilinguisme » dans 12 langues différentes (arabe, mandarin, tamoul, anglais,</a:t>
            </a:r>
            <a:r>
              <a:rPr lang="fr-FR" sz="1600" baseline="0" dirty="0" smtClean="0"/>
              <a:t> espagnol, hindi, italien, portugais, roumain, russe, turc) « </a:t>
            </a:r>
            <a:r>
              <a:rPr lang="fr-FR" sz="1600" dirty="0" smtClean="0"/>
              <a:t>Parents vos langues sont une chance »</a:t>
            </a:r>
          </a:p>
          <a:p>
            <a:r>
              <a:rPr lang="fr-FR" sz="1600" dirty="0" smtClean="0"/>
              <a:t>Répond</a:t>
            </a:r>
            <a:r>
              <a:rPr lang="fr-FR" sz="1600" baseline="0" dirty="0" smtClean="0"/>
              <a:t> à des questions que les parents d’élèves allophones peuvent se poser autour du bilinguisme</a:t>
            </a:r>
          </a:p>
          <a:p>
            <a:r>
              <a:rPr lang="fr-FR" sz="1600" baseline="0" dirty="0" smtClean="0"/>
              <a:t>Notamment ma langue est elle utile pour mon enfant? Importance de s’autoriser à raconter, chanter, jouer, lire dans sa langue, rencontrer des personnes qui parlent la langue d’origine au quotidien</a:t>
            </a:r>
          </a:p>
          <a:p>
            <a:r>
              <a:rPr lang="fr-FR" sz="1600" baseline="0" dirty="0" smtClean="0"/>
              <a:t>Dans les structures éducatives échanger sur les langues et des histoires , chansons,  en langue d’origine</a:t>
            </a:r>
            <a:endParaRPr lang="fr-FR" sz="1600" dirty="0" smtClean="0"/>
          </a:p>
          <a:p>
            <a:endParaRPr lang="fr-FR"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22</a:t>
            </a:fld>
            <a:endParaRPr lang="fr-FR"/>
          </a:p>
        </p:txBody>
      </p:sp>
    </p:spTree>
    <p:extLst>
      <p:ext uri="{BB962C8B-B14F-4D97-AF65-F5344CB8AC3E}">
        <p14:creationId xmlns:p14="http://schemas.microsoft.com/office/powerpoint/2010/main" val="1408881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r>
              <a:rPr lang="fr-FR" sz="1600" dirty="0" smtClean="0"/>
              <a:t>Les dimensions identitaires et socio-affectives de l’apprentissage de la langue – maternelle ou seconde – commencent enfin à être reconnues comme vecteurs ou freins de l’engagement cognitif des élèves dans les tâches d’apprentissage.</a:t>
            </a:r>
            <a:endParaRPr lang="fr-FR" sz="1600" b="1" dirty="0" smtClean="0"/>
          </a:p>
          <a:p>
            <a:endParaRPr lang="fr-FR" sz="3200" b="1" baseline="0" dirty="0" smtClean="0"/>
          </a:p>
          <a:p>
            <a:pPr defTabSz="918698">
              <a:defRPr/>
            </a:pPr>
            <a:r>
              <a:rPr lang="fr-FR" sz="1600" b="1" i="1" dirty="0" smtClean="0">
                <a:solidFill>
                  <a:srgbClr val="00B050"/>
                </a:solidFill>
              </a:rPr>
              <a:t>Se joue entre générations (parents – enfants) un processus de triple autorisation (inter)subjective, processus qui semble être une condition d’appropriation de la mobilisation et du projet parental</a:t>
            </a:r>
            <a:endParaRPr lang="fr-FR" sz="1600" b="1" dirty="0" smtClean="0">
              <a:solidFill>
                <a:srgbClr val="00B050"/>
              </a:solidFill>
            </a:endParaRPr>
          </a:p>
          <a:p>
            <a:endParaRPr lang="fr-FR" sz="1600" b="1" dirty="0" smtClean="0"/>
          </a:p>
          <a:p>
            <a:pPr defTabSz="918698">
              <a:defRPr/>
            </a:pPr>
            <a:r>
              <a:rPr lang="fr-FR" sz="1600" b="1" dirty="0" smtClean="0">
                <a:solidFill>
                  <a:srgbClr val="00B050"/>
                </a:solidFill>
              </a:rPr>
              <a:t>Apport de Rochex : </a:t>
            </a:r>
            <a:r>
              <a:rPr lang="fr-FR" sz="1600" b="1" dirty="0">
                <a:solidFill>
                  <a:srgbClr val="00B050"/>
                </a:solidFill>
              </a:rPr>
              <a:t>Triple autorisation1 : Extraits de l’article « Entre école et famille : interdépendance et </a:t>
            </a:r>
            <a:r>
              <a:rPr lang="fr-FR" sz="1600" b="1" dirty="0" err="1">
                <a:solidFill>
                  <a:srgbClr val="00B050"/>
                </a:solidFill>
              </a:rPr>
              <a:t>intersignification</a:t>
            </a:r>
            <a:r>
              <a:rPr lang="fr-FR" sz="1600" b="1" dirty="0">
                <a:solidFill>
                  <a:srgbClr val="00B050"/>
                </a:solidFill>
              </a:rPr>
              <a:t> », Jean-Yves Rochex, revue Dialogue N° 127, janvier 2008, p.20 à 23.</a:t>
            </a:r>
          </a:p>
          <a:p>
            <a:r>
              <a:rPr lang="fr-FR" sz="1600" b="1" dirty="0" smtClean="0">
                <a:solidFill>
                  <a:srgbClr val="00B050"/>
                </a:solidFill>
              </a:rPr>
              <a:t>le lien avec le déjà là familial, qui ne doit pas être pensé</a:t>
            </a:r>
            <a:r>
              <a:rPr lang="fr-FR" sz="1600" b="1" baseline="0" dirty="0" smtClean="0">
                <a:solidFill>
                  <a:srgbClr val="00B050"/>
                </a:solidFill>
              </a:rPr>
              <a:t> comme insuffisant mais comme la base à partir de laquelle offrir à l’élève une possibilité d’émancipation </a:t>
            </a:r>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23</a:t>
            </a:fld>
            <a:endParaRPr lang="fr-FR"/>
          </a:p>
        </p:txBody>
      </p:sp>
    </p:spTree>
    <p:extLst>
      <p:ext uri="{BB962C8B-B14F-4D97-AF65-F5344CB8AC3E}">
        <p14:creationId xmlns:p14="http://schemas.microsoft.com/office/powerpoint/2010/main" val="1131067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b="0" i="0" u="none" strike="noStrike" kern="1200" baseline="0" dirty="0" smtClean="0">
                <a:solidFill>
                  <a:schemeClr val="tx1"/>
                </a:solidFill>
                <a:latin typeface="+mn-lt"/>
                <a:ea typeface="+mn-ea"/>
                <a:cs typeface="+mn-cs"/>
              </a:rPr>
              <a:t>C'est un outil privilégié pour aider les enfants au niveau de la compréhension et du langage oral et pour aider les familles</a:t>
            </a:r>
          </a:p>
          <a:p>
            <a:r>
              <a:rPr lang="fr-FR" sz="1600" b="0" i="0" u="none" strike="noStrike" kern="1200" baseline="0" dirty="0" smtClean="0">
                <a:solidFill>
                  <a:schemeClr val="tx1"/>
                </a:solidFill>
                <a:latin typeface="+mn-lt"/>
                <a:ea typeface="+mn-ea"/>
                <a:cs typeface="+mn-cs"/>
              </a:rPr>
              <a:t>à s’approprier un support qui ne leur est pas toujours familier</a:t>
            </a:r>
          </a:p>
          <a:p>
            <a:r>
              <a:rPr lang="fr-FR" sz="1600" b="1" dirty="0" smtClean="0">
                <a:solidFill>
                  <a:srgbClr val="000000"/>
                </a:solidFill>
                <a:latin typeface="Arial" panose="020B0604020202020204" pitchFamily="34" charset="0"/>
              </a:rPr>
              <a:t>Pendant le</a:t>
            </a:r>
            <a:r>
              <a:rPr lang="fr-FR" sz="1600" b="1" baseline="0" dirty="0" smtClean="0">
                <a:solidFill>
                  <a:srgbClr val="000000"/>
                </a:solidFill>
                <a:latin typeface="Arial" panose="020B0604020202020204" pitchFamily="34" charset="0"/>
              </a:rPr>
              <a:t> visionnage noter </a:t>
            </a:r>
            <a:r>
              <a:rPr lang="fr-FR" sz="1600" dirty="0" smtClean="0"/>
              <a:t>note en quoi et comment ce dispositif peut participer à améliorer l'apprentissage de la langue écrite pour les élèves de Cp.</a:t>
            </a:r>
          </a:p>
          <a:p>
            <a:endParaRPr lang="fr-FR" sz="1600" b="1" dirty="0" smtClean="0"/>
          </a:p>
          <a:p>
            <a:r>
              <a:rPr lang="fr-FR" sz="1600" b="1" dirty="0" smtClean="0">
                <a:solidFill>
                  <a:srgbClr val="000000"/>
                </a:solidFill>
                <a:latin typeface="Arial" panose="020B0604020202020204" pitchFamily="34" charset="0"/>
              </a:rPr>
              <a:t>Un dispositif à mettre en place en</a:t>
            </a:r>
            <a:r>
              <a:rPr lang="fr-FR" sz="1600" b="1" baseline="0" dirty="0" smtClean="0">
                <a:solidFill>
                  <a:srgbClr val="000000"/>
                </a:solidFill>
                <a:latin typeface="Arial" panose="020B0604020202020204" pitchFamily="34" charset="0"/>
              </a:rPr>
              <a:t> équipes pour</a:t>
            </a:r>
          </a:p>
          <a:p>
            <a:r>
              <a:rPr lang="fr-FR" sz="1600" b="1" dirty="0" smtClean="0">
                <a:solidFill>
                  <a:srgbClr val="000000"/>
                </a:solidFill>
                <a:latin typeface="Arial" panose="020B0604020202020204" pitchFamily="34" charset="0"/>
              </a:rPr>
              <a:t>• Conduire</a:t>
            </a:r>
            <a:r>
              <a:rPr lang="fr-FR" sz="1600" b="1" baseline="0" dirty="0" smtClean="0">
                <a:solidFill>
                  <a:srgbClr val="000000"/>
                </a:solidFill>
                <a:latin typeface="Arial" panose="020B0604020202020204" pitchFamily="34" charset="0"/>
              </a:rPr>
              <a:t> des apprentissages dans </a:t>
            </a:r>
            <a:r>
              <a:rPr lang="fr-FR" sz="1600" b="1" dirty="0" smtClean="0">
                <a:solidFill>
                  <a:srgbClr val="000000"/>
                </a:solidFill>
                <a:latin typeface="Arial" panose="020B0604020202020204" pitchFamily="34" charset="0"/>
              </a:rPr>
              <a:t> le domaine du français à travers un projet liant l'école et les familles </a:t>
            </a:r>
          </a:p>
          <a:p>
            <a:r>
              <a:rPr lang="fr-FR" sz="1600" b="1" dirty="0" smtClean="0">
                <a:solidFill>
                  <a:srgbClr val="000000"/>
                </a:solidFill>
                <a:latin typeface="Arial" panose="020B0604020202020204" pitchFamily="34" charset="0"/>
              </a:rPr>
              <a:t>• Chercher à faire aimer la lecture et les livres aux apprenants.</a:t>
            </a:r>
          </a:p>
          <a:p>
            <a:pPr marL="342900" indent="-342900">
              <a:buFont typeface="Arial" panose="020B0604020202020204" pitchFamily="34" charset="0"/>
              <a:buChar char="•"/>
            </a:pPr>
            <a:r>
              <a:rPr lang="fr-FR" sz="1600" b="1" dirty="0" smtClean="0">
                <a:solidFill>
                  <a:srgbClr val="000000"/>
                </a:solidFill>
                <a:latin typeface="Arial" panose="020B0604020202020204" pitchFamily="34" charset="0"/>
              </a:rPr>
              <a:t>S’approprier des histoires, pouvoir les raconter (</a:t>
            </a:r>
            <a:r>
              <a:rPr lang="fr-FR" sz="1600" b="1" dirty="0" smtClean="0">
                <a:solidFill>
                  <a:schemeClr val="accent6"/>
                </a:solidFill>
                <a:latin typeface="Arial" panose="020B0604020202020204" pitchFamily="34" charset="0"/>
              </a:rPr>
              <a:t>ou lire</a:t>
            </a:r>
            <a:r>
              <a:rPr lang="fr-FR" sz="1600" b="1" dirty="0" smtClean="0">
                <a:solidFill>
                  <a:srgbClr val="000000"/>
                </a:solidFill>
                <a:latin typeface="Arial" panose="020B0604020202020204" pitchFamily="34" charset="0"/>
              </a:rPr>
              <a:t>)</a:t>
            </a:r>
          </a:p>
          <a:p>
            <a:pPr marL="342900" indent="-342900">
              <a:buFont typeface="Arial" panose="020B0604020202020204" pitchFamily="34" charset="0"/>
              <a:buChar char="•"/>
            </a:pPr>
            <a:r>
              <a:rPr lang="fr-FR" sz="1600" b="1" dirty="0" smtClean="0">
                <a:latin typeface="Arial" panose="020B0604020202020204" pitchFamily="34" charset="0"/>
              </a:rPr>
              <a:t>Inciter le langage au sein des familles</a:t>
            </a:r>
            <a:endParaRPr lang="fr-FR" sz="1600" b="1" dirty="0" smtClean="0">
              <a:solidFill>
                <a:srgbClr val="000000"/>
              </a:solidFill>
              <a:latin typeface="Arial" panose="020B0604020202020204" pitchFamily="34" charset="0"/>
            </a:endParaRPr>
          </a:p>
          <a:p>
            <a:r>
              <a:rPr lang="fr-FR" sz="1600" b="1" dirty="0" smtClean="0">
                <a:solidFill>
                  <a:srgbClr val="000000"/>
                </a:solidFill>
                <a:latin typeface="Arial" panose="020B0604020202020204" pitchFamily="34" charset="0"/>
              </a:rPr>
              <a:t>• Valoriser les compétences des familles</a:t>
            </a:r>
            <a:endParaRPr lang="fr-FR" sz="1600" b="1" u="sng" dirty="0" smtClean="0">
              <a:solidFill>
                <a:srgbClr val="000000"/>
              </a:solidFill>
              <a:latin typeface="Arial" panose="020B0604020202020204" pitchFamily="34" charset="0"/>
            </a:endParaRPr>
          </a:p>
          <a:p>
            <a:r>
              <a:rPr lang="fr-FR" sz="1600" b="1" u="sng" dirty="0" smtClean="0">
                <a:solidFill>
                  <a:srgbClr val="000000"/>
                </a:solidFill>
                <a:latin typeface="Arial" panose="020B0604020202020204" pitchFamily="34" charset="0"/>
              </a:rPr>
              <a:t>• </a:t>
            </a:r>
            <a:r>
              <a:rPr lang="fr-FR" sz="1600" b="1" u="sng" dirty="0" smtClean="0">
                <a:latin typeface="Arial" panose="020B0604020202020204" pitchFamily="34" charset="0"/>
                <a:cs typeface="Arial" panose="020B0604020202020204" pitchFamily="34" charset="0"/>
              </a:rPr>
              <a:t>Amener aux élèves des modèles d'adultes qui</a:t>
            </a:r>
            <a:r>
              <a:rPr lang="fr-FR" sz="1600" b="1" u="sng" baseline="0" dirty="0" smtClean="0">
                <a:latin typeface="Arial" panose="020B0604020202020204" pitchFamily="34" charset="0"/>
                <a:cs typeface="Arial" panose="020B0604020202020204" pitchFamily="34" charset="0"/>
              </a:rPr>
              <a:t> </a:t>
            </a:r>
            <a:r>
              <a:rPr lang="fr-FR" sz="1600" b="1" u="sng" dirty="0" smtClean="0">
                <a:latin typeface="Arial" panose="020B0604020202020204" pitchFamily="34" charset="0"/>
                <a:cs typeface="Arial" panose="020B0604020202020204" pitchFamily="34" charset="0"/>
              </a:rPr>
              <a:t>parfois ne savent certes pas lire mais vont faire l'effort de s'intéresser à ce que l'écrit peut leur apporter.</a:t>
            </a:r>
            <a:endParaRPr lang="fr-FR" sz="1600" b="1" u="sng" dirty="0" smtClean="0">
              <a:solidFill>
                <a:srgbClr val="000000"/>
              </a:solidFill>
              <a:latin typeface="Arial" panose="020B0604020202020204" pitchFamily="34" charset="0"/>
              <a:cs typeface="Arial" panose="020B0604020202020204" pitchFamily="34" charset="0"/>
            </a:endParaRPr>
          </a:p>
          <a:p>
            <a:r>
              <a:rPr lang="fr-FR" sz="1600" b="1" dirty="0" smtClean="0">
                <a:solidFill>
                  <a:srgbClr val="000000"/>
                </a:solidFill>
                <a:latin typeface="Arial" panose="020B0604020202020204" pitchFamily="34" charset="0"/>
              </a:rPr>
              <a:t>• Valoriser la diversité linguistique de la classe afin de travailler le vivre ensemble, la citoyenneté et l'ouverture culturelle.</a:t>
            </a:r>
          </a:p>
          <a:p>
            <a:r>
              <a:rPr lang="fr-FR" sz="1600" b="1" dirty="0" smtClean="0">
                <a:solidFill>
                  <a:srgbClr val="000000"/>
                </a:solidFill>
                <a:latin typeface="Arial" panose="020B0604020202020204" pitchFamily="34" charset="0"/>
              </a:rPr>
              <a:t>• Mieux faire apprendre aux élèves la langue de l’école, ses codes et ses registres comportementaux. </a:t>
            </a:r>
          </a:p>
          <a:p>
            <a:endParaRPr lang="fr-FR" sz="1600" b="1" dirty="0" smtClean="0">
              <a:solidFill>
                <a:srgbClr val="000000"/>
              </a:solidFill>
              <a:latin typeface="Arial" panose="020B0604020202020204" pitchFamily="34" charset="0"/>
            </a:endParaRPr>
          </a:p>
          <a:p>
            <a:r>
              <a:rPr lang="fr-FR" sz="1600" b="1" dirty="0" smtClean="0">
                <a:solidFill>
                  <a:srgbClr val="000000"/>
                </a:solidFill>
                <a:latin typeface="Arial" panose="020B0604020202020204" pitchFamily="34" charset="0"/>
              </a:rPr>
              <a:t>Pendant le</a:t>
            </a:r>
            <a:r>
              <a:rPr lang="fr-FR" sz="1600" b="1" baseline="0" dirty="0" smtClean="0">
                <a:solidFill>
                  <a:srgbClr val="000000"/>
                </a:solidFill>
                <a:latin typeface="Arial" panose="020B0604020202020204" pitchFamily="34" charset="0"/>
              </a:rPr>
              <a:t> visionnage noter </a:t>
            </a:r>
            <a:r>
              <a:rPr lang="fr-FR" sz="1600" dirty="0" smtClean="0"/>
              <a:t>note en quoi et comment ce dispositif peut participer à améliorer l'apprentissage de la langue écrite pour les élèves de Cp.</a:t>
            </a:r>
            <a:endParaRPr lang="fr-FR" sz="1600" b="1" dirty="0" smtClean="0"/>
          </a:p>
          <a:p>
            <a:endParaRPr lang="fr-FR" sz="1600" b="1" dirty="0" smtClean="0"/>
          </a:p>
          <a:p>
            <a:r>
              <a:rPr lang="fr-FR" sz="1600" b="0" i="0" u="none" strike="noStrike" kern="1200" baseline="0" dirty="0" smtClean="0">
                <a:solidFill>
                  <a:schemeClr val="tx1"/>
                </a:solidFill>
                <a:latin typeface="+mn-lt"/>
                <a:ea typeface="+mn-ea"/>
                <a:cs typeface="+mn-cs"/>
              </a:rPr>
              <a:t>.</a:t>
            </a:r>
          </a:p>
          <a:p>
            <a:r>
              <a:rPr lang="fr-FR" sz="1600" b="0" i="0" u="none" strike="noStrike" kern="1200" baseline="0" dirty="0" smtClean="0">
                <a:solidFill>
                  <a:schemeClr val="tx1"/>
                </a:solidFill>
                <a:latin typeface="+mn-lt"/>
                <a:ea typeface="+mn-ea"/>
                <a:cs typeface="+mn-cs"/>
              </a:rPr>
              <a:t>l'enfant pourra raconter l'histoire à sa</a:t>
            </a:r>
          </a:p>
          <a:p>
            <a:r>
              <a:rPr lang="fr-FR" sz="1600" b="0" i="0" u="none" strike="noStrike" kern="1200" baseline="0" dirty="0" smtClean="0">
                <a:solidFill>
                  <a:schemeClr val="tx1"/>
                </a:solidFill>
                <a:latin typeface="+mn-lt"/>
                <a:ea typeface="+mn-ea"/>
                <a:cs typeface="+mn-cs"/>
              </a:rPr>
              <a:t>famille à l'aide des supports proposés, la famille pourra pleinement participer à cette histoire en partageant des temps</a:t>
            </a:r>
          </a:p>
          <a:p>
            <a:r>
              <a:rPr lang="fr-FR" sz="1600" b="0" i="0" u="none" strike="noStrike" kern="1200" baseline="0" dirty="0" smtClean="0">
                <a:solidFill>
                  <a:schemeClr val="tx1"/>
                </a:solidFill>
                <a:latin typeface="+mn-lt"/>
                <a:ea typeface="+mn-ea"/>
                <a:cs typeface="+mn-cs"/>
              </a:rPr>
              <a:t>ludiques avec leur enfant (mise en scène avec des marottes et des objets, jeux à règles simples construits autour de</a:t>
            </a:r>
            <a:endParaRPr lang="fr-FR" sz="1600" b="1"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24</a:t>
            </a:fld>
            <a:endParaRPr lang="fr-FR"/>
          </a:p>
        </p:txBody>
      </p:sp>
    </p:spTree>
    <p:extLst>
      <p:ext uri="{BB962C8B-B14F-4D97-AF65-F5344CB8AC3E}">
        <p14:creationId xmlns:p14="http://schemas.microsoft.com/office/powerpoint/2010/main" val="330635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8698" rtl="0" eaLnBrk="1" fontAlgn="auto" latinLnBrk="0" hangingPunct="1">
              <a:lnSpc>
                <a:spcPct val="100000"/>
              </a:lnSpc>
              <a:spcBef>
                <a:spcPts val="0"/>
              </a:spcBef>
              <a:spcAft>
                <a:spcPts val="0"/>
              </a:spcAft>
              <a:buClrTx/>
              <a:buSzTx/>
              <a:buFontTx/>
              <a:buNone/>
              <a:tabLst/>
              <a:defRPr/>
            </a:pPr>
            <a:r>
              <a:rPr lang="fr-FR" sz="1600" dirty="0" smtClean="0">
                <a:latin typeface="Arial" panose="020B0604020202020204" pitchFamily="34" charset="0"/>
              </a:rPr>
              <a:t>Après </a:t>
            </a:r>
            <a:r>
              <a:rPr lang="fr-FR" sz="1600" dirty="0">
                <a:latin typeface="Arial" panose="020B0604020202020204" pitchFamily="34" charset="0"/>
              </a:rPr>
              <a:t>son élaboration, un sac circule dans </a:t>
            </a:r>
            <a:r>
              <a:rPr lang="fr-FR" sz="1600" dirty="0" smtClean="0">
                <a:latin typeface="Arial" panose="020B0604020202020204" pitchFamily="34" charset="0"/>
              </a:rPr>
              <a:t>le</a:t>
            </a:r>
            <a:r>
              <a:rPr lang="fr-FR" sz="1600" baseline="0" dirty="0" smtClean="0">
                <a:latin typeface="+mn-lt"/>
              </a:rPr>
              <a:t> </a:t>
            </a:r>
            <a:r>
              <a:rPr lang="fr-FR" sz="1600" dirty="0" smtClean="0"/>
              <a:t> sac d’histoires qu’est ce que c’est? Que contient-il?</a:t>
            </a:r>
            <a:r>
              <a:rPr lang="fr-FR" sz="1600" baseline="0" dirty="0" smtClean="0"/>
              <a:t> </a:t>
            </a:r>
          </a:p>
          <a:p>
            <a:pPr defTabSz="918698">
              <a:defRPr/>
            </a:pPr>
            <a:r>
              <a:rPr lang="fr-FR" sz="1600" dirty="0" smtClean="0">
                <a:latin typeface="Arial" panose="020B0604020202020204" pitchFamily="34" charset="0"/>
              </a:rPr>
              <a:t>Part</a:t>
            </a:r>
            <a:r>
              <a:rPr lang="fr-FR" sz="1600" baseline="0" dirty="0" smtClean="0">
                <a:latin typeface="Arial" panose="020B0604020202020204" pitchFamily="34" charset="0"/>
              </a:rPr>
              <a:t> dans les </a:t>
            </a:r>
            <a:r>
              <a:rPr lang="fr-FR" sz="1600" dirty="0" smtClean="0">
                <a:latin typeface="Arial" panose="020B0604020202020204" pitchFamily="34" charset="0"/>
              </a:rPr>
              <a:t> </a:t>
            </a:r>
            <a:r>
              <a:rPr lang="fr-FR" sz="1600" dirty="0">
                <a:latin typeface="Arial" panose="020B0604020202020204" pitchFamily="34" charset="0"/>
              </a:rPr>
              <a:t>familles, ramené par les élèves, dont le contenu est :</a:t>
            </a:r>
          </a:p>
          <a:p>
            <a:endParaRPr lang="fr-FR" sz="1600" baseline="0" dirty="0" smtClean="0"/>
          </a:p>
          <a:p>
            <a:r>
              <a:rPr lang="fr-FR" sz="1600" dirty="0" smtClean="0"/>
              <a:t>Le</a:t>
            </a:r>
            <a:r>
              <a:rPr lang="fr-FR" sz="1600" baseline="0" dirty="0" smtClean="0"/>
              <a:t> contenu: </a:t>
            </a:r>
            <a:r>
              <a:rPr lang="fr-FR" sz="1600" baseline="0" dirty="0" err="1" smtClean="0"/>
              <a:t>cf</a:t>
            </a:r>
            <a:r>
              <a:rPr lang="fr-FR" sz="1600" baseline="0" dirty="0" smtClean="0"/>
              <a:t> diapo</a:t>
            </a:r>
          </a:p>
          <a:p>
            <a:endParaRPr lang="fr-FR" sz="16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dirty="0" smtClean="0">
                <a:solidFill>
                  <a:schemeClr val="tx1"/>
                </a:solidFill>
                <a:effectLst/>
                <a:latin typeface="+mn-lt"/>
                <a:ea typeface="+mn-ea"/>
                <a:cs typeface="+mn-cs"/>
              </a:rPr>
              <a:t>C'est un outil qui se construit progressivement tant dans son introduction que par son utilisation par les élèves, qui, d'un enfant à l'autre,  sera très variable.</a:t>
            </a:r>
          </a:p>
          <a:p>
            <a:endParaRPr lang="fr-FR" sz="1600"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25</a:t>
            </a:fld>
            <a:endParaRPr lang="fr-FR"/>
          </a:p>
        </p:txBody>
      </p:sp>
    </p:spTree>
    <p:extLst>
      <p:ext uri="{BB962C8B-B14F-4D97-AF65-F5344CB8AC3E}">
        <p14:creationId xmlns:p14="http://schemas.microsoft.com/office/powerpoint/2010/main" val="2272452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b="1" dirty="0"/>
              <a:t>Maryse Bianco p 95-96 livre orange « pour enseigner la lecture et l’écriture au CP » (ou carte du récit </a:t>
            </a:r>
            <a:r>
              <a:rPr lang="fr-FR" sz="1600" b="1" dirty="0" err="1"/>
              <a:t>Giasson</a:t>
            </a:r>
            <a:r>
              <a:rPr lang="fr-FR" sz="1600" b="1" dirty="0"/>
              <a:t> p 99  Relations causales: Qui, où quand quel est le </a:t>
            </a:r>
            <a:r>
              <a:rPr lang="fr-FR" sz="1600" b="1" dirty="0" err="1"/>
              <a:t>pb</a:t>
            </a:r>
            <a:r>
              <a:rPr lang="fr-FR" sz="1600" b="1" dirty="0"/>
              <a:t>, ce que fait le personnage pour essayer de régler le </a:t>
            </a:r>
            <a:r>
              <a:rPr lang="fr-FR" sz="1600" b="1" dirty="0" err="1"/>
              <a:t>pb</a:t>
            </a:r>
            <a:r>
              <a:rPr lang="fr-FR" sz="1600" b="1" dirty="0"/>
              <a:t>, comment il est résolu)</a:t>
            </a:r>
          </a:p>
          <a:p>
            <a:r>
              <a:rPr lang="fr-FR" sz="1600" b="1" dirty="0"/>
              <a:t>Construire avant un univers de référence (savoirs culturels, connaissances)</a:t>
            </a:r>
          </a:p>
          <a:p>
            <a:r>
              <a:rPr lang="fr-FR" sz="1600" b="1" dirty="0"/>
              <a:t>Pouvoir relier  à ses connaissances générales (aller au-delà du texte)</a:t>
            </a:r>
          </a:p>
          <a:p>
            <a:r>
              <a:rPr lang="fr-FR" sz="1600" b="1" dirty="0"/>
              <a:t>Echanges oraux autour du texte entendu, faire questionner le « texte »</a:t>
            </a:r>
          </a:p>
          <a:p>
            <a:r>
              <a:rPr lang="fr-FR" sz="1600" b="1" dirty="0"/>
              <a:t>Rappel de récit appelant une reformulation par les élèves pour  Aider à l’installation de représentations mentales cohérentes, aider ceux qui ne s’en font pas à en construire (des élèves qui n’ont pas conscience de  ce qu’ils pensent parce que chez eux on ne met pas en mots, on n’a jamais parlé ce qui se passe dans la tête…)</a:t>
            </a:r>
          </a:p>
          <a:p>
            <a:r>
              <a:rPr lang="fr-FR" sz="1600" b="1" dirty="0"/>
              <a:t>Un travail collectif qui aide tous les élèves, y compris </a:t>
            </a:r>
            <a:r>
              <a:rPr lang="fr-FR" sz="1600" b="1" dirty="0" err="1"/>
              <a:t>él</a:t>
            </a:r>
            <a:r>
              <a:rPr lang="fr-FR" sz="1600" b="1" dirty="0"/>
              <a:t> allophone (s’il lui faut du temps pour produire oralement, il est rapide à comprendre)</a:t>
            </a:r>
          </a:p>
          <a:p>
            <a:r>
              <a:rPr lang="fr-FR" sz="1600" b="1" dirty="0"/>
              <a:t>Dire; dessiner ; écrire</a:t>
            </a:r>
          </a:p>
          <a:p>
            <a:endParaRPr lang="fr-FR" sz="1600" b="1" dirty="0"/>
          </a:p>
          <a:p>
            <a:r>
              <a:rPr lang="fr-FR" sz="1600" b="1" dirty="0"/>
              <a:t>Des scénarios possibles :</a:t>
            </a:r>
          </a:p>
          <a:p>
            <a:r>
              <a:rPr lang="fr-FR" sz="1600" b="1" dirty="0"/>
              <a:t>- raconter en produisant les dialogues des personnages</a:t>
            </a:r>
          </a:p>
          <a:p>
            <a:r>
              <a:rPr lang="fr-FR" sz="1600" b="1" dirty="0"/>
              <a:t>- raconter en mimant les actions des personnages</a:t>
            </a:r>
          </a:p>
          <a:p>
            <a:r>
              <a:rPr lang="fr-FR" sz="1600" b="1" dirty="0"/>
              <a:t>- raconter en reproduisant les actions des personnages à partir du découpage du scénario proposé par l'album</a:t>
            </a:r>
          </a:p>
          <a:p>
            <a:r>
              <a:rPr lang="fr-FR" sz="1600" b="1" dirty="0"/>
              <a:t>- raconter en déplaçant les personnages (raconter à partir de maquettes et de décors) dans l'espace et le temps.</a:t>
            </a:r>
          </a:p>
          <a:p>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26</a:t>
            </a:fld>
            <a:endParaRPr lang="fr-FR"/>
          </a:p>
        </p:txBody>
      </p:sp>
    </p:spTree>
    <p:extLst>
      <p:ext uri="{BB962C8B-B14F-4D97-AF65-F5344CB8AC3E}">
        <p14:creationId xmlns:p14="http://schemas.microsoft.com/office/powerpoint/2010/main" val="3801835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3200" dirty="0"/>
              <a:t> </a:t>
            </a:r>
            <a:r>
              <a:rPr lang="fr-FR" sz="1600" b="1" dirty="0"/>
              <a:t>S il existe de nombreuses recherches qui mettent en évidence l’importance de pratiques </a:t>
            </a:r>
            <a:r>
              <a:rPr lang="fr-FR" sz="1600" b="1" dirty="0" err="1"/>
              <a:t>acculturantes</a:t>
            </a:r>
            <a:r>
              <a:rPr lang="fr-FR" sz="1600" b="1" dirty="0"/>
              <a:t> dans la construction des habitudes de lecture au CP</a:t>
            </a:r>
            <a:r>
              <a:rPr lang="fr-FR" sz="1600" dirty="0"/>
              <a:t>, ( </a:t>
            </a:r>
            <a:r>
              <a:rPr lang="fr-FR" sz="1600" dirty="0" err="1"/>
              <a:t>Bonnery</a:t>
            </a:r>
            <a:r>
              <a:rPr lang="fr-FR" sz="1600" dirty="0"/>
              <a:t>, 2012 ; </a:t>
            </a:r>
            <a:r>
              <a:rPr lang="fr-FR" sz="1600" dirty="0" err="1"/>
              <a:t>Devanne</a:t>
            </a:r>
            <a:r>
              <a:rPr lang="fr-FR" sz="1600" dirty="0"/>
              <a:t>, 2006 ; </a:t>
            </a:r>
            <a:r>
              <a:rPr lang="fr-FR" sz="1600" dirty="0" err="1"/>
              <a:t>Fijalkow</a:t>
            </a:r>
            <a:r>
              <a:rPr lang="fr-FR" sz="1600" dirty="0"/>
              <a:t>, </a:t>
            </a:r>
            <a:r>
              <a:rPr lang="fr-FR" sz="1600" dirty="0" err="1"/>
              <a:t>Pasa</a:t>
            </a:r>
            <a:r>
              <a:rPr lang="fr-FR" sz="1600" dirty="0"/>
              <a:t> et </a:t>
            </a:r>
            <a:r>
              <a:rPr lang="fr-FR" sz="1600" dirty="0" err="1"/>
              <a:t>Ragano</a:t>
            </a:r>
            <a:r>
              <a:rPr lang="fr-FR" sz="1600" dirty="0"/>
              <a:t>, 2006 ; </a:t>
            </a:r>
            <a:r>
              <a:rPr lang="fr-FR" sz="1600" dirty="0" err="1"/>
              <a:t>Frier</a:t>
            </a:r>
            <a:r>
              <a:rPr lang="fr-FR" sz="1600" dirty="0"/>
              <a:t>, 2006 ; </a:t>
            </a:r>
            <a:r>
              <a:rPr lang="fr-FR" sz="1600" dirty="0" err="1"/>
              <a:t>Giasson</a:t>
            </a:r>
            <a:r>
              <a:rPr lang="fr-FR" sz="1600" dirty="0"/>
              <a:t> 2007 ; </a:t>
            </a:r>
            <a:r>
              <a:rPr lang="fr-FR" sz="1600" dirty="0" err="1"/>
              <a:t>Tauveron</a:t>
            </a:r>
            <a:r>
              <a:rPr lang="fr-FR" sz="1600" dirty="0"/>
              <a:t>, 2002 ; Terrail, 2013)… </a:t>
            </a:r>
            <a:r>
              <a:rPr lang="fr-FR" sz="1600" b="1" dirty="0"/>
              <a:t>aucune n’avait réellement interrogé leur lien avec la progression des élèves:</a:t>
            </a:r>
            <a:r>
              <a:rPr lang="fr-FR" sz="1600" dirty="0"/>
              <a:t> </a:t>
            </a:r>
          </a:p>
          <a:p>
            <a:r>
              <a:rPr lang="fr-FR" sz="1600" dirty="0"/>
              <a:t>La problématique de la recherche = </a:t>
            </a:r>
            <a:r>
              <a:rPr lang="fr-FR" sz="1600" b="1" dirty="0" smtClean="0"/>
              <a:t>Quel impact </a:t>
            </a:r>
            <a:r>
              <a:rPr lang="fr-FR" sz="1600" b="1" dirty="0"/>
              <a:t>des pratiques d’acculturation à l’écrit, en classe de CP, sur le développement des habitudes de lecture et la construction de compétences en lecture-écriture?</a:t>
            </a:r>
            <a:endParaRPr lang="fr-FR" sz="1600" dirty="0"/>
          </a:p>
          <a:p>
            <a:r>
              <a:rPr lang="fr-FR" sz="1600" dirty="0"/>
              <a:t>L’analyse s’est faite à partir de </a:t>
            </a:r>
            <a:r>
              <a:rPr lang="fr-FR" sz="1600" b="1" dirty="0"/>
              <a:t>deux types de données</a:t>
            </a:r>
            <a:r>
              <a:rPr lang="fr-FR" sz="1600" dirty="0"/>
              <a:t>: </a:t>
            </a:r>
          </a:p>
          <a:p>
            <a:pPr lvl="0"/>
            <a:r>
              <a:rPr lang="fr-FR" sz="1600" dirty="0"/>
              <a:t>celles qui ont été observées par les enquêteurs </a:t>
            </a:r>
            <a:r>
              <a:rPr lang="fr-FR" sz="1600" dirty="0" smtClean="0"/>
              <a:t>, celles qui ont été déclarées par les enseignants dans une enquête</a:t>
            </a:r>
          </a:p>
          <a:p>
            <a:r>
              <a:rPr lang="fr-FR" sz="1600" dirty="0" smtClean="0">
                <a:solidFill>
                  <a:srgbClr val="FF0000"/>
                </a:solidFill>
              </a:rPr>
              <a:t>Postulats vérifiés :</a:t>
            </a:r>
          </a:p>
          <a:p>
            <a:r>
              <a:rPr lang="fr-FR" sz="1600" dirty="0" smtClean="0">
                <a:solidFill>
                  <a:srgbClr val="FF0000"/>
                </a:solidFill>
              </a:rPr>
              <a:t> Acculturation se construit dans le temps</a:t>
            </a:r>
          </a:p>
          <a:p>
            <a:r>
              <a:rPr lang="fr-FR" sz="1600" dirty="0" smtClean="0">
                <a:solidFill>
                  <a:srgbClr val="FF0000"/>
                </a:solidFill>
              </a:rPr>
              <a:t>Un des facteurs les plus discriminants des activités scolaires</a:t>
            </a:r>
          </a:p>
          <a:p>
            <a:pPr defTabSz="918698">
              <a:defRPr/>
            </a:pPr>
            <a:r>
              <a:rPr lang="fr-FR" sz="1600" dirty="0" smtClean="0">
                <a:solidFill>
                  <a:srgbClr val="FF0000"/>
                </a:solidFill>
              </a:rPr>
              <a:t>L’acculturation est un élément de réponse aux problèmes des inégalités scolaires</a:t>
            </a:r>
          </a:p>
          <a:p>
            <a:pPr lvl="0"/>
            <a:endParaRPr lang="fr-FR" sz="1600" dirty="0"/>
          </a:p>
          <a:p>
            <a:endParaRPr lang="fr-FR" sz="1600"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27</a:t>
            </a:fld>
            <a:endParaRPr lang="fr-FR"/>
          </a:p>
        </p:txBody>
      </p:sp>
    </p:spTree>
    <p:extLst>
      <p:ext uri="{BB962C8B-B14F-4D97-AF65-F5344CB8AC3E}">
        <p14:creationId xmlns:p14="http://schemas.microsoft.com/office/powerpoint/2010/main" val="809755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8698">
              <a:defRPr/>
            </a:pPr>
            <a:r>
              <a:rPr lang="fr-FR" sz="1600" b="1" dirty="0" smtClean="0"/>
              <a:t>Les résultats quantitatifs de l’étude Lire Ecrire au CP confirment</a:t>
            </a:r>
            <a:r>
              <a:rPr lang="fr-FR" sz="1600" b="1" baseline="0" dirty="0" smtClean="0"/>
              <a:t> que les pratiques de classe visant à développer l’acculturation à l’écrit (dans une démarche d’enseignement « intégrée et équilibrée)  sont corrélées à la progression des élèves. </a:t>
            </a:r>
          </a:p>
          <a:p>
            <a:pPr defTabSz="918698">
              <a:defRPr/>
            </a:pPr>
            <a:r>
              <a:rPr lang="fr-FR" sz="1600" b="1" baseline="0" dirty="0" smtClean="0"/>
              <a:t>Les observations et enquêtes font apparaître 3 groupes de classe : </a:t>
            </a:r>
          </a:p>
          <a:p>
            <a:pPr defTabSz="918698">
              <a:defRPr/>
            </a:pPr>
            <a:r>
              <a:rPr lang="fr-FR" sz="1600" b="1" baseline="0" dirty="0" smtClean="0"/>
              <a:t>Fortement  </a:t>
            </a:r>
            <a:r>
              <a:rPr lang="fr-FR" sz="1600" b="1" baseline="0" dirty="0" err="1" smtClean="0"/>
              <a:t>acculturantes</a:t>
            </a:r>
            <a:r>
              <a:rPr lang="fr-FR" sz="1600" b="1" baseline="0" dirty="0" smtClean="0"/>
              <a:t> 32,7 % , moyennement </a:t>
            </a:r>
            <a:r>
              <a:rPr lang="fr-FR" sz="1600" b="1" baseline="0" dirty="0" err="1" smtClean="0"/>
              <a:t>acculturantes</a:t>
            </a:r>
            <a:r>
              <a:rPr lang="fr-FR" sz="1600" b="1" baseline="0" dirty="0" smtClean="0"/>
              <a:t> 35,4%, peu </a:t>
            </a:r>
            <a:r>
              <a:rPr lang="fr-FR" sz="1600" b="1" baseline="0" dirty="0" err="1" smtClean="0"/>
              <a:t>acculturantes</a:t>
            </a:r>
            <a:r>
              <a:rPr lang="fr-FR" sz="1600" b="1" baseline="0" dirty="0" smtClean="0"/>
              <a:t> 31,8%</a:t>
            </a:r>
          </a:p>
          <a:p>
            <a:pPr marL="0" marR="0" lvl="0" indent="0" algn="l" defTabSz="918698" rtl="0" eaLnBrk="1" fontAlgn="auto" latinLnBrk="0" hangingPunct="1">
              <a:lnSpc>
                <a:spcPct val="100000"/>
              </a:lnSpc>
              <a:spcBef>
                <a:spcPts val="0"/>
              </a:spcBef>
              <a:spcAft>
                <a:spcPts val="0"/>
              </a:spcAft>
              <a:buClrTx/>
              <a:buSzTx/>
              <a:buFontTx/>
              <a:buNone/>
              <a:tabLst/>
              <a:defRPr/>
            </a:pPr>
            <a:r>
              <a:rPr lang="fr-FR" sz="1600" b="1" u="sng" baseline="0" dirty="0" smtClean="0"/>
              <a:t>Ces pratiques ont un effet bénéfique pour les élèves de faible et moyen niveau (résultats enregistrés pour une classe qualifiée de fortement </a:t>
            </a:r>
            <a:r>
              <a:rPr lang="fr-FR" sz="1600" b="1" u="sng" baseline="0" dirty="0" err="1" smtClean="0"/>
              <a:t>acculturante</a:t>
            </a:r>
            <a:r>
              <a:rPr lang="fr-FR" sz="1600" b="1" u="sng" baseline="0" dirty="0" smtClean="0"/>
              <a:t>) </a:t>
            </a:r>
            <a:r>
              <a:rPr lang="fr-FR" sz="1600" b="1" baseline="0" dirty="0" smtClean="0"/>
              <a:t>mais ne sont déjà plus vrais dans une classe dite « moyennement </a:t>
            </a:r>
            <a:r>
              <a:rPr lang="fr-FR" sz="1600" b="1" baseline="0" dirty="0" err="1" smtClean="0"/>
              <a:t>acculturante</a:t>
            </a:r>
            <a:r>
              <a:rPr lang="fr-FR" sz="1600" b="1" baseline="0" dirty="0" smtClean="0"/>
              <a:t> » (des effets mais pour les élèves de niveau moyen seulement)</a:t>
            </a:r>
          </a:p>
          <a:p>
            <a:pPr defTabSz="918698">
              <a:defRPr/>
            </a:pPr>
            <a:r>
              <a:rPr lang="fr-FR" sz="1600" b="1" baseline="0" dirty="0" smtClean="0"/>
              <a:t> </a:t>
            </a:r>
          </a:p>
          <a:p>
            <a:pPr defTabSz="918698">
              <a:defRPr/>
            </a:pPr>
            <a:r>
              <a:rPr lang="fr-FR" sz="1600" b="1" baseline="0" dirty="0" smtClean="0"/>
              <a:t>Elles contribuent à l’apprentissage du lire écrire mais il est difficile de les décrire.</a:t>
            </a:r>
          </a:p>
          <a:p>
            <a:pPr marL="0" marR="0" lvl="0" indent="0" algn="l" defTabSz="918698" rtl="0" eaLnBrk="1" fontAlgn="auto" latinLnBrk="0" hangingPunct="1">
              <a:lnSpc>
                <a:spcPct val="100000"/>
              </a:lnSpc>
              <a:spcBef>
                <a:spcPts val="0"/>
              </a:spcBef>
              <a:spcAft>
                <a:spcPts val="0"/>
              </a:spcAft>
              <a:buClrTx/>
              <a:buSzTx/>
              <a:buFontTx/>
              <a:buNone/>
              <a:tabLst/>
              <a:defRPr/>
            </a:pPr>
            <a:r>
              <a:rPr lang="fr-FR" sz="1600" b="1" baseline="0" dirty="0" smtClean="0"/>
              <a:t>Aussi, dans le cadre de cette recherche on a défini des « observables » </a:t>
            </a:r>
            <a:r>
              <a:rPr lang="fr-FR" sz="1600" dirty="0" smtClean="0"/>
              <a:t>pour décrire la part d’acculturation des pratiques observées en classes de CP et catégoriser les 131 classes de l’enquête des moins au plus </a:t>
            </a:r>
            <a:r>
              <a:rPr lang="fr-FR" sz="1600" dirty="0" err="1" smtClean="0"/>
              <a:t>acculturantes</a:t>
            </a:r>
            <a:r>
              <a:rPr lang="fr-FR" sz="3200" dirty="0" smtClean="0"/>
              <a:t>.</a:t>
            </a:r>
          </a:p>
          <a:p>
            <a:pPr defTabSz="918698">
              <a:defRPr/>
            </a:pPr>
            <a:endParaRPr lang="fr-FR" sz="1600" b="1" baseline="0" dirty="0" smtClean="0"/>
          </a:p>
          <a:p>
            <a:pPr defTabSz="918698">
              <a:defRPr/>
            </a:pPr>
            <a:r>
              <a:rPr lang="fr-FR" sz="1600" b="1" baseline="0" dirty="0" smtClean="0"/>
              <a:t>140 min = 2h20</a:t>
            </a:r>
            <a:endParaRPr lang="fr-FR" sz="1600" b="1" dirty="0" smtClean="0"/>
          </a:p>
          <a:p>
            <a:endParaRPr lang="fr-FR"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28</a:t>
            </a:fld>
            <a:endParaRPr lang="fr-FR"/>
          </a:p>
        </p:txBody>
      </p:sp>
    </p:spTree>
    <p:extLst>
      <p:ext uri="{BB962C8B-B14F-4D97-AF65-F5344CB8AC3E}">
        <p14:creationId xmlns:p14="http://schemas.microsoft.com/office/powerpoint/2010/main" val="1833685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115000"/>
              </a:lnSpc>
              <a:defRPr/>
            </a:pPr>
            <a:r>
              <a:rPr lang="fr-FR" sz="1600" b="1" dirty="0">
                <a:latin typeface="Calibri" panose="020F0502020204030204" pitchFamily="34" charset="0"/>
                <a:ea typeface="Calibri" panose="020F0502020204030204" pitchFamily="34" charset="0"/>
                <a:cs typeface="Times New Roman" panose="02020603050405020304" pitchFamily="18" charset="0"/>
              </a:rPr>
              <a:t>4 </a:t>
            </a:r>
            <a:r>
              <a:rPr lang="fr-FR" sz="1600" b="1" dirty="0" smtClean="0">
                <a:latin typeface="Calibri" panose="020F0502020204030204" pitchFamily="34" charset="0"/>
                <a:ea typeface="Calibri" panose="020F0502020204030204" pitchFamily="34" charset="0"/>
                <a:cs typeface="Times New Roman" panose="02020603050405020304" pitchFamily="18" charset="0"/>
              </a:rPr>
              <a:t>observables retenus </a:t>
            </a:r>
            <a:r>
              <a:rPr lang="fr-FR" sz="1600" b="1" dirty="0">
                <a:latin typeface="Calibri" panose="020F0502020204030204" pitchFamily="34" charset="0"/>
                <a:ea typeface="Calibri" panose="020F0502020204030204" pitchFamily="34" charset="0"/>
                <a:cs typeface="Times New Roman" panose="02020603050405020304" pitchFamily="18" charset="0"/>
              </a:rPr>
              <a:t>comme indices de pratiques </a:t>
            </a:r>
            <a:r>
              <a:rPr lang="fr-FR" sz="1600" b="1" dirty="0" err="1">
                <a:latin typeface="Calibri" panose="020F0502020204030204" pitchFamily="34" charset="0"/>
                <a:ea typeface="Calibri" panose="020F0502020204030204" pitchFamily="34" charset="0"/>
                <a:cs typeface="Times New Roman" panose="02020603050405020304" pitchFamily="18" charset="0"/>
              </a:rPr>
              <a:t>acculturantes</a:t>
            </a:r>
            <a:r>
              <a:rPr lang="fr-FR" sz="1600" b="1" dirty="0">
                <a:latin typeface="Calibri" panose="020F0502020204030204" pitchFamily="34" charset="0"/>
                <a:ea typeface="Calibri" panose="020F0502020204030204" pitchFamily="34" charset="0"/>
                <a:cs typeface="Times New Roman" panose="02020603050405020304" pitchFamily="18" charset="0"/>
              </a:rPr>
              <a:t> à l’écrit dans l’école/ dans la classe issus de CHAUVEAU :</a:t>
            </a:r>
          </a:p>
          <a:p>
            <a:pPr algn="just">
              <a:lnSpc>
                <a:spcPct val="115000"/>
              </a:lnSpc>
              <a:defRPr/>
            </a:pPr>
            <a:endParaRPr lang="fr-FR" sz="1600" b="1" dirty="0">
              <a:latin typeface="Calibri" panose="020F0502020204030204" pitchFamily="34" charset="0"/>
              <a:ea typeface="Calibri" panose="020F0502020204030204" pitchFamily="34" charset="0"/>
              <a:cs typeface="Times New Roman" panose="02020603050405020304" pitchFamily="18" charset="0"/>
            </a:endParaRPr>
          </a:p>
          <a:p>
            <a:pPr marL="172256" indent="-172256" algn="just" defTabSz="918698">
              <a:lnSpc>
                <a:spcPct val="115000"/>
              </a:lnSpc>
              <a:buFontTx/>
              <a:buChar char="-"/>
              <a:defRPr/>
            </a:pPr>
            <a:r>
              <a:rPr lang="fr-FR" sz="1600" b="1" dirty="0">
                <a:latin typeface="Calibri" panose="020F0502020204030204" pitchFamily="34" charset="0"/>
                <a:ea typeface="Calibri" panose="020F0502020204030204" pitchFamily="34" charset="0"/>
                <a:cs typeface="Times New Roman" panose="02020603050405020304" pitchFamily="18" charset="0"/>
              </a:rPr>
              <a:t>les </a:t>
            </a:r>
            <a:r>
              <a:rPr lang="fr-FR" sz="1600" b="1" dirty="0" smtClean="0">
                <a:latin typeface="Calibri" panose="020F0502020204030204" pitchFamily="34" charset="0"/>
                <a:ea typeface="Calibri" panose="020F0502020204030204" pitchFamily="34" charset="0"/>
                <a:cs typeface="Times New Roman" panose="02020603050405020304" pitchFamily="18" charset="0"/>
              </a:rPr>
              <a:t>lieux</a:t>
            </a:r>
            <a:r>
              <a:rPr lang="fr-FR" sz="1600" b="1" baseline="0" dirty="0" smtClean="0">
                <a:latin typeface="Calibri" panose="020F0502020204030204" pitchFamily="34" charset="0"/>
                <a:ea typeface="Calibri" panose="020F0502020204030204" pitchFamily="34" charset="0"/>
                <a:cs typeface="Times New Roman" panose="02020603050405020304" pitchFamily="18" charset="0"/>
              </a:rPr>
              <a:t> où on l’on peut fréquenter l’écrit , où met en scène l’écrit</a:t>
            </a:r>
            <a:endParaRPr lang="fr-FR" sz="1600" b="1" dirty="0">
              <a:latin typeface="Calibri" panose="020F0502020204030204" pitchFamily="34" charset="0"/>
              <a:ea typeface="Calibri" panose="020F0502020204030204" pitchFamily="34" charset="0"/>
              <a:cs typeface="Times New Roman" panose="02020603050405020304" pitchFamily="18" charset="0"/>
            </a:endParaRPr>
          </a:p>
          <a:p>
            <a:pPr marL="172256" indent="-172256" algn="just" defTabSz="918698">
              <a:lnSpc>
                <a:spcPct val="115000"/>
              </a:lnSpc>
              <a:buFontTx/>
              <a:buChar char="-"/>
              <a:defRPr/>
            </a:pPr>
            <a:r>
              <a:rPr lang="fr-FR" sz="1600" b="1" dirty="0">
                <a:latin typeface="Calibri" panose="020F0502020204030204" pitchFamily="34" charset="0"/>
                <a:ea typeface="Calibri" panose="020F0502020204030204" pitchFamily="34" charset="0"/>
                <a:cs typeface="Times New Roman" panose="02020603050405020304" pitchFamily="18" charset="0"/>
              </a:rPr>
              <a:t>les objets </a:t>
            </a:r>
            <a:r>
              <a:rPr lang="fr-FR" sz="1600" b="1" dirty="0" smtClean="0">
                <a:latin typeface="Calibri" panose="020F0502020204030204" pitchFamily="34" charset="0"/>
                <a:ea typeface="Calibri" panose="020F0502020204030204" pitchFamily="34" charset="0"/>
                <a:cs typeface="Times New Roman" panose="02020603050405020304" pitchFamily="18" charset="0"/>
              </a:rPr>
              <a:t>utilisés comme support </a:t>
            </a:r>
            <a:r>
              <a:rPr lang="fr-FR" sz="1600" b="1" dirty="0">
                <a:latin typeface="Calibri" panose="020F0502020204030204" pitchFamily="34" charset="0"/>
                <a:ea typeface="Calibri" panose="020F0502020204030204" pitchFamily="34" charset="0"/>
                <a:cs typeface="Times New Roman" panose="02020603050405020304" pitchFamily="18" charset="0"/>
              </a:rPr>
              <a:t>d’</a:t>
            </a:r>
            <a:r>
              <a:rPr lang="fr-FR" sz="1600" b="1" dirty="0" err="1">
                <a:latin typeface="Calibri" panose="020F0502020204030204" pitchFamily="34" charset="0"/>
                <a:ea typeface="Calibri" panose="020F0502020204030204" pitchFamily="34" charset="0"/>
                <a:cs typeface="Times New Roman" panose="02020603050405020304" pitchFamily="18" charset="0"/>
              </a:rPr>
              <a:t>ecrit</a:t>
            </a:r>
            <a:r>
              <a:rPr lang="fr-FR" sz="1600" b="1" dirty="0">
                <a:latin typeface="Calibri" panose="020F0502020204030204" pitchFamily="34" charset="0"/>
                <a:ea typeface="Calibri" panose="020F0502020204030204" pitchFamily="34" charset="0"/>
                <a:cs typeface="Times New Roman" panose="02020603050405020304" pitchFamily="18" charset="0"/>
              </a:rPr>
              <a:t> : lire sur D</a:t>
            </a:r>
          </a:p>
          <a:p>
            <a:pPr marL="172256" indent="-172256" algn="just" defTabSz="918698">
              <a:lnSpc>
                <a:spcPct val="115000"/>
              </a:lnSpc>
              <a:buFontTx/>
              <a:buChar char="-"/>
              <a:defRPr/>
            </a:pPr>
            <a:r>
              <a:rPr lang="fr-FR" sz="1600" b="1" dirty="0" smtClean="0">
                <a:latin typeface="Calibri" panose="020F0502020204030204" pitchFamily="34" charset="0"/>
                <a:ea typeface="Calibri" panose="020F0502020204030204" pitchFamily="34" charset="0"/>
                <a:cs typeface="Times New Roman" panose="02020603050405020304" pitchFamily="18" charset="0"/>
              </a:rPr>
              <a:t>Les passeurs ou médiateurs aux </a:t>
            </a:r>
            <a:r>
              <a:rPr lang="fr-FR" sz="1600" b="1" dirty="0" err="1" smtClean="0">
                <a:latin typeface="Calibri" panose="020F0502020204030204" pitchFamily="34" charset="0"/>
                <a:ea typeface="Calibri" panose="020F0502020204030204" pitchFamily="34" charset="0"/>
                <a:cs typeface="Times New Roman" panose="02020603050405020304" pitchFamily="18" charset="0"/>
              </a:rPr>
              <a:t>m^mes</a:t>
            </a:r>
            <a:r>
              <a:rPr lang="fr-FR" sz="1600" b="1" dirty="0" smtClean="0">
                <a:latin typeface="Calibri" panose="020F0502020204030204" pitchFamily="34" charset="0"/>
                <a:ea typeface="Calibri" panose="020F0502020204030204" pitchFamily="34" charset="0"/>
                <a:cs typeface="Times New Roman" panose="02020603050405020304" pitchFamily="18" charset="0"/>
              </a:rPr>
              <a:t> =  </a:t>
            </a:r>
            <a:r>
              <a:rPr lang="fr-FR" sz="1600" b="1" dirty="0">
                <a:latin typeface="Calibri" panose="020F0502020204030204" pitchFamily="34" charset="0"/>
                <a:ea typeface="Calibri" panose="020F0502020204030204" pitchFamily="34" charset="0"/>
                <a:cs typeface="Times New Roman" panose="02020603050405020304" pitchFamily="18" charset="0"/>
              </a:rPr>
              <a:t>lettrés : lire sur D</a:t>
            </a:r>
          </a:p>
          <a:p>
            <a:pPr marL="172256" indent="-172256" algn="just" defTabSz="918698">
              <a:lnSpc>
                <a:spcPct val="115000"/>
              </a:lnSpc>
              <a:buFontTx/>
              <a:buChar char="-"/>
              <a:defRPr/>
            </a:pPr>
            <a:r>
              <a:rPr lang="fr-FR" sz="1600" b="1" dirty="0">
                <a:latin typeface="Calibri" panose="020F0502020204030204" pitchFamily="34" charset="0"/>
                <a:ea typeface="Calibri" panose="020F0502020204030204" pitchFamily="34" charset="0"/>
                <a:cs typeface="Times New Roman" panose="02020603050405020304" pitchFamily="18" charset="0"/>
              </a:rPr>
              <a:t>les types </a:t>
            </a:r>
            <a:r>
              <a:rPr lang="fr-FR" sz="1600" b="1" dirty="0" smtClean="0">
                <a:latin typeface="Calibri" panose="020F0502020204030204" pitchFamily="34" charset="0"/>
                <a:ea typeface="Calibri" panose="020F0502020204030204" pitchFamily="34" charset="0"/>
                <a:cs typeface="Times New Roman" panose="02020603050405020304" pitchFamily="18" charset="0"/>
              </a:rPr>
              <a:t>d’écrits proposés </a:t>
            </a:r>
            <a:r>
              <a:rPr lang="fr-FR" sz="1600" b="1" dirty="0">
                <a:latin typeface="Calibri" panose="020F0502020204030204" pitchFamily="34" charset="0"/>
                <a:ea typeface="Calibri" panose="020F0502020204030204" pitchFamily="34" charset="0"/>
                <a:cs typeface="Times New Roman" panose="02020603050405020304" pitchFamily="18" charset="0"/>
              </a:rPr>
              <a:t>: lire sur D</a:t>
            </a:r>
          </a:p>
          <a:p>
            <a:pPr marL="172256" indent="-172256" algn="just" defTabSz="918698">
              <a:lnSpc>
                <a:spcPct val="115000"/>
              </a:lnSpc>
              <a:buFontTx/>
              <a:buChar char="-"/>
              <a:defRPr/>
            </a:pPr>
            <a:endParaRPr lang="fr-FR" sz="3200" b="1" dirty="0">
              <a:latin typeface="Calibri" panose="020F0502020204030204" pitchFamily="34" charset="0"/>
              <a:ea typeface="Calibri" panose="020F0502020204030204" pitchFamily="34" charset="0"/>
              <a:cs typeface="Times New Roman" panose="02020603050405020304" pitchFamily="18" charset="0"/>
            </a:endParaRPr>
          </a:p>
          <a:p>
            <a:r>
              <a:rPr lang="fr-FR" sz="1600" b="1" dirty="0">
                <a:latin typeface="Calibri" panose="020F0502020204030204" pitchFamily="34" charset="0"/>
                <a:ea typeface="Calibri" panose="020F0502020204030204" pitchFamily="34" charset="0"/>
                <a:cs typeface="Times New Roman" panose="02020603050405020304" pitchFamily="18" charset="0"/>
              </a:rPr>
              <a:t>Recherche s’est appuyée sur Ces 4 variables </a:t>
            </a:r>
            <a:r>
              <a:rPr lang="fr-FR" sz="1600" dirty="0"/>
              <a:t>  </a:t>
            </a:r>
          </a:p>
          <a:p>
            <a:pPr marL="172256" indent="-172256" algn="just" defTabSz="918698">
              <a:lnSpc>
                <a:spcPct val="115000"/>
              </a:lnSpc>
              <a:buFontTx/>
              <a:buChar char="-"/>
              <a:defRPr/>
            </a:pPr>
            <a:endParaRPr lang="fr-FR" sz="1600" b="1" dirty="0">
              <a:latin typeface="Calibri" panose="020F0502020204030204" pitchFamily="34" charset="0"/>
              <a:ea typeface="Calibri" panose="020F0502020204030204" pitchFamily="34" charset="0"/>
              <a:cs typeface="Times New Roman" panose="02020603050405020304" pitchFamily="18" charset="0"/>
            </a:endParaRPr>
          </a:p>
          <a:p>
            <a:pPr marL="172256" indent="-172256" algn="just" defTabSz="918698">
              <a:lnSpc>
                <a:spcPct val="115000"/>
              </a:lnSpc>
              <a:buFontTx/>
              <a:buChar char="-"/>
              <a:defRPr/>
            </a:pPr>
            <a:endParaRPr lang="fr-FR" sz="1600" b="1" dirty="0">
              <a:latin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29</a:t>
            </a:fld>
            <a:endParaRPr lang="fr-FR"/>
          </a:p>
        </p:txBody>
      </p:sp>
    </p:spTree>
    <p:extLst>
      <p:ext uri="{BB962C8B-B14F-4D97-AF65-F5344CB8AC3E}">
        <p14:creationId xmlns:p14="http://schemas.microsoft.com/office/powerpoint/2010/main" val="118816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600" b="1" dirty="0" smtClean="0"/>
              <a:t>Nous allons entrer dans cette composante acculturation à travers la</a:t>
            </a:r>
            <a:r>
              <a:rPr lang="fr-FR" sz="1600" b="1" baseline="0" dirty="0" smtClean="0"/>
              <a:t> problématique suivante</a:t>
            </a:r>
            <a:endParaRPr lang="fr-FR" sz="1600" b="1"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3</a:t>
            </a:fld>
            <a:endParaRPr lang="fr-FR" dirty="0"/>
          </a:p>
        </p:txBody>
      </p:sp>
    </p:spTree>
    <p:extLst>
      <p:ext uri="{BB962C8B-B14F-4D97-AF65-F5344CB8AC3E}">
        <p14:creationId xmlns:p14="http://schemas.microsoft.com/office/powerpoint/2010/main" val="772480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b="1" dirty="0" smtClean="0"/>
              <a:t>On a défini des Variables comme indices de pratiques</a:t>
            </a:r>
            <a:r>
              <a:rPr lang="fr-FR" sz="1600" b="1" baseline="0" dirty="0" smtClean="0"/>
              <a:t> réputées </a:t>
            </a:r>
            <a:r>
              <a:rPr lang="fr-FR" sz="1600" b="1" baseline="0" dirty="0" err="1" smtClean="0"/>
              <a:t>acculturantes</a:t>
            </a:r>
            <a:endParaRPr lang="fr-FR" sz="1600" b="1" baseline="0" dirty="0" smtClean="0"/>
          </a:p>
          <a:p>
            <a:endParaRPr lang="fr-FR" sz="1600" b="1" baseline="0" dirty="0" smtClean="0"/>
          </a:p>
          <a:p>
            <a:r>
              <a:rPr lang="fr-FR" sz="1600" b="1" baseline="0" dirty="0" smtClean="0"/>
              <a:t>V1= utilisation dans les apprentissages du lire écrire de différents types d’écrits et du texte (par opposition à syllabe, mot, phrase)</a:t>
            </a:r>
          </a:p>
          <a:p>
            <a:endParaRPr lang="fr-FR" sz="1600" b="1" baseline="0" dirty="0" smtClean="0"/>
          </a:p>
          <a:p>
            <a:r>
              <a:rPr lang="fr-FR" sz="1600" b="1" baseline="0" dirty="0" smtClean="0"/>
              <a:t>V2= permet de décrire l’usage de la littérature de jeunesse selon les paramètres:</a:t>
            </a:r>
          </a:p>
          <a:p>
            <a:pPr marL="457200" indent="-457200">
              <a:buFontTx/>
              <a:buChar char="-"/>
            </a:pPr>
            <a:r>
              <a:rPr lang="fr-FR" sz="1600" b="1" baseline="0" dirty="0" smtClean="0"/>
              <a:t>Nombres d’albums lus par semaine( en moyenne 1 à 2 en lecture offerte ( seulement 30% des classes en font une pratique ritualisée ) , lecture approfondie, ou mise en lien avec d’autres albums (mise en réseaux)</a:t>
            </a:r>
          </a:p>
          <a:p>
            <a:pPr marL="457200" indent="-457200">
              <a:buFontTx/>
              <a:buChar char="-"/>
            </a:pPr>
            <a:r>
              <a:rPr lang="fr-FR" sz="1600" b="1" baseline="0" dirty="0" smtClean="0"/>
              <a:t>Exposition au récit: en réception (écouter des histoires) et en production ( écrire des histoires)</a:t>
            </a:r>
          </a:p>
          <a:p>
            <a:pPr marL="457200" indent="-457200">
              <a:buFontTx/>
              <a:buChar char="-"/>
            </a:pPr>
            <a:endParaRPr lang="fr-FR" sz="1600" b="1" baseline="0" dirty="0" smtClean="0"/>
          </a:p>
          <a:p>
            <a:pPr marL="0" indent="0">
              <a:buFontTx/>
              <a:buNone/>
            </a:pPr>
            <a:r>
              <a:rPr lang="fr-FR" sz="1600" b="1" baseline="0" dirty="0" smtClean="0"/>
              <a:t>V3 1) offre culturelle = par rapport aux questions posées aux enseignants:</a:t>
            </a:r>
          </a:p>
          <a:p>
            <a:pPr marL="0" indent="0">
              <a:buFontTx/>
              <a:buNone/>
            </a:pPr>
            <a:r>
              <a:rPr lang="fr-FR" sz="1600" b="1" baseline="0" dirty="0" smtClean="0"/>
              <a:t>Y </a:t>
            </a:r>
            <a:r>
              <a:rPr lang="fr-FR" sz="1600" b="1" baseline="0" dirty="0" err="1" smtClean="0"/>
              <a:t>a-t-il</a:t>
            </a:r>
            <a:r>
              <a:rPr lang="fr-FR" sz="1600" b="1" baseline="0" dirty="0" smtClean="0"/>
              <a:t> un coin lecture? La classe fréquente t elle une bibliothèque? Est elle engagée dans un projet culturel en lien avec la lecture et l’écriture? Est elle abonnée à une revue? (minoritaire)</a:t>
            </a:r>
          </a:p>
          <a:p>
            <a:pPr marL="0" indent="0">
              <a:buFontTx/>
              <a:buNone/>
            </a:pPr>
            <a:r>
              <a:rPr lang="fr-FR" sz="1600" b="1" baseline="0" dirty="0" smtClean="0"/>
              <a:t>2) Appropriation individuelle = construction d’une relation personnelle  avec le livre par la manipulation libre du livre lu, accès au coin lecture, fréquentation régulière d’une bibliothèque (39,7% 2 modalités sur 3 et 13,7% les 3 modalités)</a:t>
            </a:r>
            <a:endParaRPr lang="fr-FR" sz="1600" b="1"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30</a:t>
            </a:fld>
            <a:endParaRPr lang="fr-FR"/>
          </a:p>
        </p:txBody>
      </p:sp>
    </p:spTree>
    <p:extLst>
      <p:ext uri="{BB962C8B-B14F-4D97-AF65-F5344CB8AC3E}">
        <p14:creationId xmlns:p14="http://schemas.microsoft.com/office/powerpoint/2010/main" val="966147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8698">
              <a:defRPr/>
            </a:pPr>
            <a:endParaRPr lang="fr-FR" sz="1600" dirty="0">
              <a:solidFill>
                <a:srgbClr val="FF0000"/>
              </a:solidFill>
            </a:endParaRPr>
          </a:p>
          <a:p>
            <a:pPr defTabSz="918698">
              <a:defRPr/>
            </a:pPr>
            <a:r>
              <a:rPr lang="fr-FR" sz="1600" dirty="0" smtClean="0">
                <a:solidFill>
                  <a:srgbClr val="FF0000"/>
                </a:solidFill>
              </a:rPr>
              <a:t> code</a:t>
            </a:r>
            <a:r>
              <a:rPr lang="fr-FR" sz="1600" dirty="0">
                <a:solidFill>
                  <a:srgbClr val="FF0000"/>
                </a:solidFill>
              </a:rPr>
              <a:t>, compréhension, écriture , </a:t>
            </a:r>
          </a:p>
          <a:p>
            <a:pPr defTabSz="918698">
              <a:defRPr/>
            </a:pPr>
            <a:endParaRPr lang="fr-FR" sz="1600" dirty="0">
              <a:solidFill>
                <a:srgbClr val="FF0000"/>
              </a:solidFill>
            </a:endParaRPr>
          </a:p>
          <a:p>
            <a:pPr defTabSz="918698">
              <a:defRPr/>
            </a:pPr>
            <a:endParaRPr lang="fr-FR" sz="1600" dirty="0">
              <a:solidFill>
                <a:srgbClr val="FF0000"/>
              </a:solidFill>
            </a:endParaRPr>
          </a:p>
          <a:p>
            <a:pPr defTabSz="918698">
              <a:defRPr/>
            </a:pPr>
            <a:r>
              <a:rPr lang="fr-FR" sz="1600" dirty="0">
                <a:solidFill>
                  <a:srgbClr val="FF0000"/>
                </a:solidFill>
              </a:rPr>
              <a:t>Toutes ses dimensions= littéraire, anthropologique, sociale psycho affective cognitive</a:t>
            </a:r>
          </a:p>
          <a:p>
            <a:pPr defTabSz="918698">
              <a:defRPr/>
            </a:pPr>
            <a:endParaRPr lang="fr-FR" sz="1600" dirty="0">
              <a:solidFill>
                <a:srgbClr val="FF0000"/>
              </a:solidFill>
            </a:endParaRPr>
          </a:p>
          <a:p>
            <a:r>
              <a:rPr lang="fr-FR" sz="1600" dirty="0"/>
              <a:t>: </a:t>
            </a:r>
            <a:r>
              <a:rPr lang="fr-FR" sz="1600" b="1" dirty="0"/>
              <a:t>Il ne suffit pas </a:t>
            </a:r>
            <a:r>
              <a:rPr lang="fr-FR" sz="1600" b="1" dirty="0" smtClean="0"/>
              <a:t>de</a:t>
            </a:r>
            <a:r>
              <a:rPr lang="fr-FR" sz="1600" b="0" baseline="0" dirty="0"/>
              <a:t> </a:t>
            </a:r>
            <a:r>
              <a:rPr lang="fr-FR" sz="1600" b="1" dirty="0" smtClean="0"/>
              <a:t>mettre </a:t>
            </a:r>
            <a:r>
              <a:rPr lang="fr-FR" sz="1600" b="1" dirty="0"/>
              <a:t>l’enfant en contact avec le livre, il faut aussi mettre en </a:t>
            </a:r>
            <a:r>
              <a:rPr lang="fr-FR" sz="1600" b="1" dirty="0" err="1"/>
              <a:t>oeuvre</a:t>
            </a:r>
            <a:r>
              <a:rPr lang="fr-FR" sz="1600" b="1" dirty="0"/>
              <a:t> une mé</a:t>
            </a:r>
            <a:r>
              <a:rPr lang="fr-FR" sz="1600" dirty="0"/>
              <a:t>diation </a:t>
            </a:r>
            <a:r>
              <a:rPr lang="fr-FR" sz="1600" dirty="0" smtClean="0"/>
              <a:t>pour</a:t>
            </a:r>
            <a:r>
              <a:rPr lang="fr-FR" sz="1600" baseline="0" dirty="0" smtClean="0"/>
              <a:t> </a:t>
            </a:r>
            <a:r>
              <a:rPr lang="fr-FR" sz="1600" dirty="0" smtClean="0"/>
              <a:t>favoriser </a:t>
            </a:r>
            <a:r>
              <a:rPr lang="fr-FR" sz="1600" dirty="0"/>
              <a:t>le développement d’une relation individuelle avec le monde de l’écrit</a:t>
            </a:r>
            <a:endParaRPr lang="fr-FR" sz="1600" dirty="0">
              <a:solidFill>
                <a:srgbClr val="FF0000"/>
              </a:solidFill>
            </a:endParaRPr>
          </a:p>
          <a:p>
            <a:pPr defTabSz="918698">
              <a:defRPr/>
            </a:pPr>
            <a:endParaRPr lang="fr-FR" sz="1600" dirty="0">
              <a:solidFill>
                <a:srgbClr val="FF0000"/>
              </a:solidFill>
            </a:endParaRPr>
          </a:p>
          <a:p>
            <a:r>
              <a:rPr lang="fr-FR" sz="1600" dirty="0" smtClean="0">
                <a:solidFill>
                  <a:srgbClr val="FF0000"/>
                </a:solidFill>
              </a:rPr>
              <a:t>Dépend </a:t>
            </a:r>
            <a:r>
              <a:rPr lang="fr-FR" sz="1600" dirty="0">
                <a:solidFill>
                  <a:srgbClr val="FF0000"/>
                </a:solidFill>
              </a:rPr>
              <a:t>d’une relation individuelle avec l’écrit  (tps d’appropriation nécessaire) qui relève d’une médiation associée à des gestes </a:t>
            </a:r>
            <a:r>
              <a:rPr lang="fr-FR" sz="1600" dirty="0" smtClean="0">
                <a:solidFill>
                  <a:srgbClr val="FF0000"/>
                </a:solidFill>
              </a:rPr>
              <a:t>professionnels </a:t>
            </a:r>
          </a:p>
          <a:p>
            <a:r>
              <a:rPr lang="fr-FR" sz="1600" dirty="0" smtClean="0">
                <a:solidFill>
                  <a:srgbClr val="FF0000"/>
                </a:solidFill>
              </a:rPr>
              <a:t>Ex activités ritualisées, alternance de médiation implicite (qui favorise</a:t>
            </a:r>
            <a:r>
              <a:rPr lang="fr-FR" sz="1600" baseline="0" dirty="0" smtClean="0">
                <a:solidFill>
                  <a:srgbClr val="FF0000"/>
                </a:solidFill>
              </a:rPr>
              <a:t> l’émergence d’un sujet lecteur/ </a:t>
            </a:r>
            <a:r>
              <a:rPr lang="fr-FR" sz="1600" dirty="0" smtClean="0">
                <a:solidFill>
                  <a:srgbClr val="FF0000"/>
                </a:solidFill>
              </a:rPr>
              <a:t> et d’enseignement</a:t>
            </a:r>
            <a:r>
              <a:rPr lang="fr-FR" sz="1600" baseline="0" dirty="0" smtClean="0">
                <a:solidFill>
                  <a:srgbClr val="FF0000"/>
                </a:solidFill>
              </a:rPr>
              <a:t> explicite, posture d’accompagnement </a:t>
            </a:r>
            <a:r>
              <a:rPr lang="fr-FR" sz="1600" baseline="0" dirty="0" err="1" smtClean="0">
                <a:solidFill>
                  <a:srgbClr val="FF0000"/>
                </a:solidFill>
              </a:rPr>
              <a:t>Bucheton</a:t>
            </a:r>
            <a:r>
              <a:rPr lang="fr-FR" sz="1600" baseline="0" dirty="0" smtClean="0">
                <a:solidFill>
                  <a:srgbClr val="FF0000"/>
                </a:solidFill>
              </a:rPr>
              <a:t> (le M apporte une aide ponctuelle individuelle/collective, en fonction de l’avancée de la tâche et des obstacles à surmonter ) posture d’enseignement (formule, structure les savoirs, il fait ce que l’élève ne peut pas faire tout seul; les savoirs, les techniques sont nommés) Article Tiré, </a:t>
            </a:r>
            <a:r>
              <a:rPr lang="fr-FR" sz="1600" baseline="0" dirty="0" err="1" smtClean="0">
                <a:solidFill>
                  <a:srgbClr val="FF0000"/>
                </a:solidFill>
              </a:rPr>
              <a:t>Addisu</a:t>
            </a:r>
            <a:r>
              <a:rPr lang="fr-FR" sz="1600" baseline="0" dirty="0" smtClean="0">
                <a:solidFill>
                  <a:srgbClr val="FF0000"/>
                </a:solidFill>
              </a:rPr>
              <a:t>, </a:t>
            </a:r>
            <a:r>
              <a:rPr lang="fr-FR" sz="1600" baseline="0" dirty="0" err="1" smtClean="0">
                <a:solidFill>
                  <a:srgbClr val="FF0000"/>
                </a:solidFill>
              </a:rPr>
              <a:t>Frier</a:t>
            </a:r>
            <a:endParaRPr lang="fr-FR" sz="1600" baseline="0" dirty="0" smtClean="0">
              <a:solidFill>
                <a:srgbClr val="FF0000"/>
              </a:solidFill>
            </a:endParaRPr>
          </a:p>
          <a:p>
            <a:r>
              <a:rPr lang="fr-FR" sz="1600" baseline="0" dirty="0" smtClean="0">
                <a:solidFill>
                  <a:srgbClr val="FF0000"/>
                </a:solidFill>
              </a:rPr>
              <a:t>Considérer le lire écrire en tant que pratique sociale</a:t>
            </a:r>
            <a:endParaRPr lang="fr-FR" sz="1600" dirty="0">
              <a:solidFill>
                <a:srgbClr val="FF0000"/>
              </a:solidFill>
            </a:endParaRPr>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31</a:t>
            </a:fld>
            <a:endParaRPr lang="fr-FR"/>
          </a:p>
        </p:txBody>
      </p:sp>
    </p:spTree>
    <p:extLst>
      <p:ext uri="{BB962C8B-B14F-4D97-AF65-F5344CB8AC3E}">
        <p14:creationId xmlns:p14="http://schemas.microsoft.com/office/powerpoint/2010/main" val="961597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defTabSz="918698">
              <a:lnSpc>
                <a:spcPct val="115000"/>
              </a:lnSpc>
              <a:defRPr/>
            </a:pPr>
            <a:r>
              <a:rPr lang="fr-FR" sz="1600" b="1" dirty="0" smtClean="0">
                <a:latin typeface="Calibri" panose="020F0502020204030204" pitchFamily="34" charset="0"/>
                <a:ea typeface="Calibri" panose="020F0502020204030204" pitchFamily="34" charset="0"/>
                <a:cs typeface="Times New Roman" panose="02020603050405020304" pitchFamily="18" charset="0"/>
              </a:rPr>
              <a:t>Réussite= aspect cumulatif des variables</a:t>
            </a:r>
            <a:r>
              <a:rPr lang="fr-FR" sz="1600" b="1" baseline="0" dirty="0" smtClean="0">
                <a:latin typeface="Calibri" panose="020F0502020204030204" pitchFamily="34" charset="0"/>
                <a:ea typeface="Calibri" panose="020F0502020204030204" pitchFamily="34" charset="0"/>
                <a:cs typeface="Times New Roman" panose="02020603050405020304" pitchFamily="18" charset="0"/>
              </a:rPr>
              <a:t> écrits, albums et usages</a:t>
            </a:r>
          </a:p>
          <a:p>
            <a:pPr algn="just" defTabSz="918698">
              <a:lnSpc>
                <a:spcPct val="115000"/>
              </a:lnSpc>
              <a:defRPr/>
            </a:pPr>
            <a:r>
              <a:rPr lang="fr-FR" sz="1600" dirty="0" smtClean="0">
                <a:latin typeface="Calibri" panose="020F0502020204030204" pitchFamily="34" charset="0"/>
                <a:ea typeface="Calibri" panose="020F0502020204030204" pitchFamily="34" charset="0"/>
                <a:cs typeface="Times New Roman" panose="02020603050405020304" pitchFamily="18" charset="0"/>
              </a:rPr>
              <a:t>.Les enseignants utilisent différents types d’écrit, l’unité texte et les albums et le récit dans diverses situations</a:t>
            </a:r>
            <a:r>
              <a:rPr lang="fr-FR" sz="1600" baseline="0" dirty="0" smtClean="0">
                <a:latin typeface="Calibri" panose="020F0502020204030204" pitchFamily="34" charset="0"/>
                <a:ea typeface="Calibri" panose="020F0502020204030204" pitchFamily="34" charset="0"/>
                <a:cs typeface="Times New Roman" panose="02020603050405020304" pitchFamily="18" charset="0"/>
              </a:rPr>
              <a:t> pour mener les apprentissages du lire écrire</a:t>
            </a:r>
          </a:p>
          <a:p>
            <a:pPr algn="just" defTabSz="918698">
              <a:lnSpc>
                <a:spcPct val="115000"/>
              </a:lnSpc>
              <a:defRPr/>
            </a:pPr>
            <a:r>
              <a:rPr lang="fr-FR" sz="1600" baseline="0" dirty="0" smtClean="0">
                <a:latin typeface="Calibri" panose="020F0502020204030204" pitchFamily="34" charset="0"/>
                <a:ea typeface="Calibri" panose="020F0502020204030204" pitchFamily="34" charset="0"/>
                <a:cs typeface="Times New Roman" panose="02020603050405020304" pitchFamily="18" charset="0"/>
              </a:rPr>
              <a:t>Ils incitent à lire par l’appropriation d’un coin lecture en accès libre, la fréquentation régulière d’une bibliothèque et la mise  en </a:t>
            </a:r>
            <a:r>
              <a:rPr lang="fr-FR" sz="1600" baseline="0" dirty="0" err="1" smtClean="0">
                <a:latin typeface="Calibri" panose="020F0502020204030204" pitchFamily="34" charset="0"/>
                <a:ea typeface="Calibri" panose="020F0502020204030204" pitchFamily="34" charset="0"/>
                <a:cs typeface="Times New Roman" panose="02020603050405020304" pitchFamily="18" charset="0"/>
              </a:rPr>
              <a:t>oeuvre</a:t>
            </a:r>
            <a:r>
              <a:rPr lang="fr-FR" sz="1600" baseline="0" dirty="0" smtClean="0">
                <a:latin typeface="Calibri" panose="020F0502020204030204" pitchFamily="34" charset="0"/>
                <a:ea typeface="Calibri" panose="020F0502020204030204" pitchFamily="34" charset="0"/>
                <a:cs typeface="Times New Roman" panose="02020603050405020304" pitchFamily="18" charset="0"/>
              </a:rPr>
              <a:t> de projets culturels.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defRPr/>
            </a:pPr>
            <a:r>
              <a:rPr lang="fr-FR" sz="1600" dirty="0">
                <a:latin typeface="Calibri" panose="020F0502020204030204" pitchFamily="34" charset="0"/>
                <a:ea typeface="Calibri" panose="020F0502020204030204" pitchFamily="34" charset="0"/>
                <a:cs typeface="Times New Roman" panose="02020603050405020304" pitchFamily="18" charset="0"/>
              </a:rPr>
              <a:t>L’acculturation à l’écrit est </a:t>
            </a:r>
            <a:r>
              <a:rPr lang="fr-FR" sz="1600" b="1" dirty="0">
                <a:latin typeface="Calibri" panose="020F0502020204030204" pitchFamily="34" charset="0"/>
                <a:ea typeface="Calibri" panose="020F0502020204030204" pitchFamily="34" charset="0"/>
                <a:cs typeface="Times New Roman" panose="02020603050405020304" pitchFamily="18" charset="0"/>
              </a:rPr>
              <a:t>liée aux usages sociaux (et non seulement scolaires)</a:t>
            </a:r>
            <a:r>
              <a:rPr lang="fr-FR" sz="1600" dirty="0">
                <a:latin typeface="Calibri" panose="020F0502020204030204" pitchFamily="34" charset="0"/>
                <a:ea typeface="Calibri" panose="020F0502020204030204" pitchFamily="34" charset="0"/>
                <a:cs typeface="Times New Roman" panose="02020603050405020304" pitchFamily="18" charset="0"/>
              </a:rPr>
              <a:t> de la lecture et de l’écriture</a:t>
            </a:r>
            <a:r>
              <a:rPr lang="fr-FR" sz="1600" dirty="0" smtClean="0">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defRPr/>
            </a:pPr>
            <a:endParaRPr lang="fr-FR" sz="36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defRPr/>
            </a:pPr>
            <a:r>
              <a:rPr lang="fr-FR" sz="1600" b="1" dirty="0" smtClean="0">
                <a:latin typeface="Calibri" panose="020F0502020204030204" pitchFamily="34" charset="0"/>
                <a:ea typeface="Calibri" panose="020F0502020204030204" pitchFamily="34" charset="0"/>
                <a:cs typeface="Times New Roman" panose="02020603050405020304" pitchFamily="18" charset="0"/>
              </a:rPr>
              <a:t>Des pratiques qui favorisent l’immersion narrative en lecture et écriture </a:t>
            </a:r>
            <a:r>
              <a:rPr lang="fr-FR" sz="1600" dirty="0" smtClean="0">
                <a:latin typeface="Calibri" panose="020F0502020204030204" pitchFamily="34" charset="0"/>
                <a:ea typeface="Calibri" panose="020F0502020204030204" pitchFamily="34" charset="0"/>
                <a:cs typeface="Times New Roman" panose="02020603050405020304" pitchFamily="18" charset="0"/>
              </a:rPr>
              <a:t>en s’appuyant sur des échanges oraux (débat, mise en réseaux de textes)</a:t>
            </a:r>
          </a:p>
          <a:p>
            <a:pPr algn="just">
              <a:lnSpc>
                <a:spcPct val="115000"/>
              </a:lnSpc>
              <a:defRPr/>
            </a:pPr>
            <a:r>
              <a:rPr lang="fr-FR" sz="1600" b="1" dirty="0" smtClean="0">
                <a:latin typeface="Calibri" panose="020F0502020204030204" pitchFamily="34" charset="0"/>
                <a:ea typeface="Calibri" panose="020F0502020204030204" pitchFamily="34" charset="0"/>
                <a:cs typeface="Times New Roman" panose="02020603050405020304" pitchFamily="18" charset="0"/>
              </a:rPr>
              <a:t>Des pratiques</a:t>
            </a:r>
            <a:r>
              <a:rPr lang="fr-FR" sz="1600" b="1" baseline="0" dirty="0" smtClean="0">
                <a:latin typeface="Calibri" panose="020F0502020204030204" pitchFamily="34" charset="0"/>
                <a:ea typeface="Calibri" panose="020F0502020204030204" pitchFamily="34" charset="0"/>
                <a:cs typeface="Times New Roman" panose="02020603050405020304" pitchFamily="18" charset="0"/>
              </a:rPr>
              <a:t> susceptibles de favoriser des habitudes individuelles </a:t>
            </a:r>
            <a:r>
              <a:rPr lang="fr-FR" sz="1600" baseline="0" dirty="0" smtClean="0">
                <a:latin typeface="Calibri" panose="020F0502020204030204" pitchFamily="34" charset="0"/>
                <a:ea typeface="Calibri" panose="020F0502020204030204" pitchFamily="34" charset="0"/>
                <a:cs typeface="Times New Roman" panose="02020603050405020304" pitchFamily="18" charset="0"/>
              </a:rPr>
              <a:t>par l’incitation à manipuler fréquemment les outils de l’écrit, à fréquenter des lieux dédiés aux pratiques sociales (coin lecture, bibliothèque), à partager ses lectures, les insérer dans un projet plus global au sein de la classe ou en lien avec d’autres acteurs sociaux (journal scolaire, participation à un concours)</a:t>
            </a:r>
          </a:p>
          <a:p>
            <a:pPr algn="just">
              <a:lnSpc>
                <a:spcPct val="115000"/>
              </a:lnSpc>
              <a:defRPr/>
            </a:pPr>
            <a:r>
              <a:rPr lang="fr-FR" sz="1600" b="1" baseline="0" dirty="0" smtClean="0">
                <a:latin typeface="Calibri" panose="020F0502020204030204" pitchFamily="34" charset="0"/>
                <a:ea typeface="Calibri" panose="020F0502020204030204" pitchFamily="34" charset="0"/>
                <a:cs typeface="Times New Roman" panose="02020603050405020304" pitchFamily="18" charset="0"/>
              </a:rPr>
              <a:t>Des pratiques susceptibles de favoriser la découverte des genres et des discours</a:t>
            </a:r>
            <a:r>
              <a:rPr lang="fr-FR" sz="1600" baseline="0" dirty="0" smtClean="0">
                <a:latin typeface="Calibri" panose="020F0502020204030204" pitchFamily="34" charset="0"/>
                <a:ea typeface="Calibri" panose="020F0502020204030204" pitchFamily="34" charset="0"/>
                <a:cs typeface="Times New Roman" panose="02020603050405020304" pitchFamily="18" charset="0"/>
              </a:rPr>
              <a:t>: </a:t>
            </a:r>
            <a:r>
              <a:rPr lang="fr-FR" sz="1600" baseline="0" dirty="0" err="1" smtClean="0">
                <a:latin typeface="Calibri" panose="020F0502020204030204" pitchFamily="34" charset="0"/>
                <a:ea typeface="Calibri" panose="020F0502020204030204" pitchFamily="34" charset="0"/>
                <a:cs typeface="Times New Roman" panose="02020603050405020304" pitchFamily="18" charset="0"/>
              </a:rPr>
              <a:t>instiutionnalisation</a:t>
            </a:r>
            <a:r>
              <a:rPr lang="fr-FR" sz="1600" baseline="0" dirty="0" smtClean="0">
                <a:latin typeface="Calibri" panose="020F0502020204030204" pitchFamily="34" charset="0"/>
                <a:ea typeface="Calibri" panose="020F0502020204030204" pitchFamily="34" charset="0"/>
                <a:cs typeface="Times New Roman" panose="02020603050405020304" pitchFamily="18" charset="0"/>
              </a:rPr>
              <a:t> de savoirs sur les normes discursives de textes écrits (conte, poésie, recette de cuisine…)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defRPr/>
            </a:pPr>
            <a:r>
              <a:rPr lang="fr-FR" sz="16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15000"/>
              </a:lnSpc>
              <a:defRPr/>
            </a:pPr>
            <a:r>
              <a:rPr lang="fr-FR" sz="1600" dirty="0">
                <a:latin typeface="Calibri" panose="020F0502020204030204" pitchFamily="34" charset="0"/>
                <a:ea typeface="Calibri" panose="020F0502020204030204" pitchFamily="34" charset="0"/>
                <a:cs typeface="Times New Roman" panose="02020603050405020304" pitchFamily="18" charset="0"/>
              </a:rPr>
              <a:t>Son étude se situe à l’interface entre approches didactiques et approches sociologiques. </a:t>
            </a:r>
          </a:p>
          <a:p>
            <a:pPr algn="just">
              <a:lnSpc>
                <a:spcPct val="115000"/>
              </a:lnSpc>
              <a:defRPr/>
            </a:pPr>
            <a:r>
              <a:rPr lang="fr-FR" sz="16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15000"/>
              </a:lnSpc>
              <a:defRPr/>
            </a:pPr>
            <a:r>
              <a:rPr lang="fr-FR" sz="1600" dirty="0">
                <a:latin typeface="Calibri" panose="020F0502020204030204" pitchFamily="34" charset="0"/>
                <a:ea typeface="Calibri" panose="020F0502020204030204" pitchFamily="34" charset="0"/>
                <a:cs typeface="Times New Roman" panose="02020603050405020304" pitchFamily="18" charset="0"/>
              </a:rPr>
              <a:t>Nouvelle hypothèse : l’enseignement est plus efficace quand il articule acculturation aux pratiques sociales de l’écrit et pratiques didactiques du lire-écrire</a:t>
            </a:r>
            <a:r>
              <a:rPr lang="fr-FR" sz="3600" dirty="0">
                <a:latin typeface="Calibri" panose="020F0502020204030204" pitchFamily="34" charset="0"/>
                <a:ea typeface="Calibri" panose="020F0502020204030204" pitchFamily="34" charset="0"/>
                <a:cs typeface="Times New Roman" panose="02020603050405020304" pitchFamily="18" charset="0"/>
              </a:rPr>
              <a:t>.</a:t>
            </a:r>
          </a:p>
          <a:p>
            <a:pPr algn="just">
              <a:lnSpc>
                <a:spcPct val="115000"/>
              </a:lnSpc>
              <a:defRPr/>
            </a:pPr>
            <a:endParaRPr lang="fr-FR" dirty="0">
              <a:latin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32</a:t>
            </a:fld>
            <a:endParaRPr lang="fr-FR"/>
          </a:p>
        </p:txBody>
      </p:sp>
    </p:spTree>
    <p:extLst>
      <p:ext uri="{BB962C8B-B14F-4D97-AF65-F5344CB8AC3E}">
        <p14:creationId xmlns:p14="http://schemas.microsoft.com/office/powerpoint/2010/main" val="46709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115000"/>
              </a:lnSpc>
              <a:defRPr/>
            </a:pPr>
            <a:r>
              <a:rPr lang="fr-FR" sz="4000" b="1" dirty="0">
                <a:solidFill>
                  <a:schemeClr val="accent1"/>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1600" b="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L’acculturation au monde de l’écrit  est une notion complexe qui implique la prise en compte de 5 dimensions articulées les unes aux autres, mais que l’on pourrait étudier chacune de façon distincte</a:t>
            </a:r>
          </a:p>
          <a:p>
            <a:pPr algn="just">
              <a:lnSpc>
                <a:spcPct val="115000"/>
              </a:lnSpc>
              <a:defRPr/>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marL="344512" indent="-344512" algn="just">
              <a:lnSpc>
                <a:spcPct val="115000"/>
              </a:lnSpc>
              <a:buFont typeface="Calibri" panose="020F0502020204030204" pitchFamily="34" charset="0"/>
              <a:buChar char="-"/>
              <a:defRPr/>
            </a:pPr>
            <a:r>
              <a:rPr lang="fr-FR" sz="1600" b="1" dirty="0">
                <a:latin typeface="Calibri" panose="020F0502020204030204" pitchFamily="34" charset="0"/>
                <a:ea typeface="Calibri" panose="020F0502020204030204" pitchFamily="34" charset="0"/>
                <a:cs typeface="Times New Roman" panose="02020603050405020304" pitchFamily="18" charset="0"/>
              </a:rPr>
              <a:t>Une dimension littéraire : construire une première culture littéraire.</a:t>
            </a:r>
          </a:p>
          <a:p>
            <a:pPr marL="344512" indent="-344512" algn="just">
              <a:lnSpc>
                <a:spcPct val="115000"/>
              </a:lnSpc>
              <a:buFont typeface="Calibri" panose="020F0502020204030204" pitchFamily="34" charset="0"/>
              <a:buChar char="-"/>
              <a:defRPr/>
            </a:pPr>
            <a:r>
              <a:rPr lang="fr-FR" sz="1600" b="1" dirty="0">
                <a:latin typeface="Calibri" panose="020F0502020204030204" pitchFamily="34" charset="0"/>
                <a:ea typeface="Calibri" panose="020F0502020204030204" pitchFamily="34" charset="0"/>
                <a:cs typeface="Times New Roman" panose="02020603050405020304" pitchFamily="18" charset="0"/>
              </a:rPr>
              <a:t>Une dimension culturelle et anthropologique où le  récit a une position centrale, sert à créer une cohésion sociale et transmettre un patrimoine symbolique; récit  générateur des autres formes de discours (on parle de matrice discursive).  Ce qui distinguerait « homo sapiens des autres espèces, ce serait la capacité à raconter sa propre histoire avec des intentions différentes (ex </a:t>
            </a:r>
            <a:r>
              <a:rPr lang="fr-FR" sz="1600" dirty="0"/>
              <a:t>les premiers usages de la fonction narrative auraient consisté à évoquer des crises passées pour interdire des comportements nuisibles à la survie de l’espèce Sylvie André)  </a:t>
            </a:r>
            <a:r>
              <a:rPr lang="fr-FR" sz="1600" b="1" dirty="0">
                <a:latin typeface="Calibri" panose="020F0502020204030204" pitchFamily="34" charset="0"/>
                <a:ea typeface="Calibri" panose="020F0502020204030204" pitchFamily="34" charset="0"/>
                <a:cs typeface="Times New Roman" panose="02020603050405020304" pitchFamily="18" charset="0"/>
              </a:rPr>
              <a:t>Anthropologie science qui étudie l’homme en société.</a:t>
            </a:r>
          </a:p>
          <a:p>
            <a:pPr marL="344512" indent="-344512" algn="just">
              <a:lnSpc>
                <a:spcPct val="115000"/>
              </a:lnSpc>
              <a:buFont typeface="Calibri" panose="020F0502020204030204" pitchFamily="34" charset="0"/>
              <a:buChar char="-"/>
              <a:defRPr/>
            </a:pPr>
            <a:r>
              <a:rPr lang="fr-FR" sz="1600" b="1" dirty="0">
                <a:latin typeface="Calibri" panose="020F0502020204030204" pitchFamily="34" charset="0"/>
                <a:ea typeface="Calibri" panose="020F0502020204030204" pitchFamily="34" charset="0"/>
                <a:cs typeface="Times New Roman" panose="02020603050405020304" pitchFamily="18" charset="0"/>
              </a:rPr>
              <a:t>Une dimension sociale et collective où se joue l’entrée dans la communauté des lecteurs, codes et usages </a:t>
            </a:r>
            <a:r>
              <a:rPr lang="fr-FR" sz="1600" b="1" dirty="0" smtClean="0">
                <a:latin typeface="Calibri" panose="020F0502020204030204" pitchFamily="34" charset="0"/>
                <a:ea typeface="Calibri" panose="020F0502020204030204" pitchFamily="34" charset="0"/>
                <a:cs typeface="Times New Roman" panose="02020603050405020304" pitchFamily="18" charset="0"/>
              </a:rPr>
              <a:t>sociaux</a:t>
            </a:r>
            <a:r>
              <a:rPr lang="fr-FR" sz="1600" b="1" baseline="0" dirty="0" smtClean="0">
                <a:latin typeface="Calibri" panose="020F0502020204030204" pitchFamily="34" charset="0"/>
                <a:ea typeface="Calibri" panose="020F0502020204030204" pitchFamily="34" charset="0"/>
                <a:cs typeface="Times New Roman" panose="02020603050405020304" pitchFamily="18" charset="0"/>
              </a:rPr>
              <a:t> liés à la lecture</a:t>
            </a:r>
            <a:r>
              <a:rPr lang="fr-FR" sz="1600" b="1" dirty="0" smtClean="0">
                <a:latin typeface="Calibri" panose="020F0502020204030204" pitchFamily="34" charset="0"/>
                <a:ea typeface="Calibri" panose="020F0502020204030204" pitchFamily="34" charset="0"/>
                <a:cs typeface="Times New Roman" panose="02020603050405020304" pitchFamily="18" charset="0"/>
              </a:rPr>
              <a:t>.</a:t>
            </a:r>
            <a:endParaRPr lang="fr-FR" sz="1600" b="1" dirty="0">
              <a:latin typeface="Calibri" panose="020F0502020204030204" pitchFamily="34" charset="0"/>
              <a:ea typeface="Calibri" panose="020F0502020204030204" pitchFamily="34" charset="0"/>
              <a:cs typeface="Times New Roman" panose="02020603050405020304" pitchFamily="18" charset="0"/>
            </a:endParaRPr>
          </a:p>
          <a:p>
            <a:pPr marL="344512" indent="-344512" algn="just">
              <a:lnSpc>
                <a:spcPct val="115000"/>
              </a:lnSpc>
              <a:buFont typeface="Calibri" panose="020F0502020204030204" pitchFamily="34" charset="0"/>
              <a:buChar char="-"/>
              <a:defRPr/>
            </a:pPr>
            <a:r>
              <a:rPr lang="fr-FR" sz="1600" b="1" dirty="0">
                <a:latin typeface="Calibri" panose="020F0502020204030204" pitchFamily="34" charset="0"/>
                <a:ea typeface="Calibri" panose="020F0502020204030204" pitchFamily="34" charset="0"/>
                <a:cs typeface="Times New Roman" panose="02020603050405020304" pitchFamily="18" charset="0"/>
              </a:rPr>
              <a:t>Une dimension psychoaffective : construire des habitudes de lecture, mais aussi un lien, une relation personnelle avec le monde de l’écrit, où l’on peut s’exprimer et donner place à sa subjectivité (lecteur sujet)</a:t>
            </a:r>
          </a:p>
          <a:p>
            <a:pPr marL="344512" indent="-344512" algn="just">
              <a:lnSpc>
                <a:spcPct val="115000"/>
              </a:lnSpc>
              <a:buFont typeface="Calibri" panose="020F0502020204030204" pitchFamily="34" charset="0"/>
              <a:buChar char="-"/>
              <a:defRPr/>
            </a:pPr>
            <a:r>
              <a:rPr lang="fr-FR" sz="1600" b="1" dirty="0">
                <a:latin typeface="Calibri" panose="020F0502020204030204" pitchFamily="34" charset="0"/>
                <a:ea typeface="Calibri" panose="020F0502020204030204" pitchFamily="34" charset="0"/>
                <a:cs typeface="Times New Roman" panose="02020603050405020304" pitchFamily="18" charset="0"/>
              </a:rPr>
              <a:t>Une dimension cognitive : on apprend à penser dans et par l’écrit  (double démarche de distanciation et de réflexivité)</a:t>
            </a:r>
          </a:p>
          <a:p>
            <a:r>
              <a:rPr lang="fr-FR" sz="1600" dirty="0" smtClean="0"/>
              <a:t>L’enfant aborde l’écrit dans toutes ses dimensions et ses premières expériences dans ce domaine vont façonner son rapport à l’écrit</a:t>
            </a:r>
            <a:endParaRPr lang="fr-FR" sz="1600"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4</a:t>
            </a:fld>
            <a:endParaRPr lang="fr-FR"/>
          </a:p>
        </p:txBody>
      </p:sp>
    </p:spTree>
    <p:extLst>
      <p:ext uri="{BB962C8B-B14F-4D97-AF65-F5344CB8AC3E}">
        <p14:creationId xmlns:p14="http://schemas.microsoft.com/office/powerpoint/2010/main" val="187702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698">
              <a:defRPr/>
            </a:pPr>
            <a:r>
              <a:rPr lang="fr-FR" sz="1600" b="1" dirty="0"/>
              <a:t>Définitions</a:t>
            </a:r>
          </a:p>
          <a:p>
            <a:pPr defTabSz="918698">
              <a:defRPr/>
            </a:pPr>
            <a:r>
              <a:rPr lang="fr-FR" sz="1600" b="1" dirty="0"/>
              <a:t>Le mot « culture «  en lui-même est un mot qui est polysémique; importance de se mettre d’accord sur ce qu’on entend à travers le terme d’acculturation à l’écrit</a:t>
            </a:r>
          </a:p>
          <a:p>
            <a:pPr defTabSz="918698">
              <a:defRPr/>
            </a:pPr>
            <a:endParaRPr lang="fr-FR" sz="1600" b="1" dirty="0"/>
          </a:p>
          <a:p>
            <a:pPr defTabSz="918698">
              <a:defRPr/>
            </a:pPr>
            <a:r>
              <a:rPr lang="fr-FR" sz="1600" b="1" dirty="0"/>
              <a:t>Pour cela nous appuierons sur quelques définitions</a:t>
            </a:r>
          </a:p>
          <a:p>
            <a:pPr defTabSz="918698">
              <a:defRPr/>
            </a:pPr>
            <a:r>
              <a:rPr lang="fr-FR" sz="1600" b="1" dirty="0"/>
              <a:t>Pour Chauveau ,  chercheur INRP (sciences </a:t>
            </a:r>
            <a:r>
              <a:rPr lang="fr-FR" sz="1600" b="1" dirty="0" err="1"/>
              <a:t>education</a:t>
            </a:r>
            <a:r>
              <a:rPr lang="fr-FR" sz="1600" b="1" dirty="0"/>
              <a:t>, linguistique, psychologie enfant ancien instituteur et psychologue scolaire), il s’agit d’un processus que l’on peut envisager de 2 manières différentes:  lire partie noire d’abord</a:t>
            </a:r>
          </a:p>
          <a:p>
            <a:pPr defTabSz="918698">
              <a:defRPr/>
            </a:pPr>
            <a:endParaRPr lang="fr-FR" sz="3200" b="1" dirty="0"/>
          </a:p>
          <a:p>
            <a:pPr defTabSz="918698">
              <a:defRPr/>
            </a:pPr>
            <a:r>
              <a:rPr lang="fr-FR" sz="1600" b="1" dirty="0" err="1"/>
              <a:t>Prefixe</a:t>
            </a:r>
            <a:r>
              <a:rPr lang="fr-FR" sz="1600" b="1" dirty="0"/>
              <a:t> </a:t>
            </a:r>
            <a:r>
              <a:rPr lang="fr-FR" sz="1600" b="1" dirty="0" err="1"/>
              <a:t>ac</a:t>
            </a:r>
            <a:r>
              <a:rPr lang="fr-FR" sz="1600" b="1" dirty="0"/>
              <a:t>: idée de rapprochement et le a qui signifie se séparer de (comme dans apatride)</a:t>
            </a:r>
          </a:p>
          <a:p>
            <a:pPr defTabSz="918698">
              <a:defRPr/>
            </a:pPr>
            <a:r>
              <a:rPr lang="fr-FR" sz="1600" b="1" dirty="0"/>
              <a:t>Un mouvement pour aller vers, </a:t>
            </a:r>
            <a:r>
              <a:rPr lang="fr-FR" sz="1600" b="1" dirty="0">
                <a:latin typeface="Calibri" panose="020F0502020204030204" pitchFamily="34" charset="0"/>
                <a:ea typeface="Calibri" panose="020F0502020204030204" pitchFamily="34" charset="0"/>
                <a:cs typeface="Times New Roman" panose="02020603050405020304" pitchFamily="18" charset="0"/>
              </a:rPr>
              <a:t>entrer dans le monde de l’écrit, le découvrir, le fréquenter et le pratiquer </a:t>
            </a:r>
            <a:r>
              <a:rPr lang="fr-FR" sz="1600" dirty="0">
                <a:latin typeface="Calibri" panose="020F0502020204030204" pitchFamily="34" charset="0"/>
                <a:ea typeface="Calibri" panose="020F0502020204030204" pitchFamily="34" charset="0"/>
                <a:cs typeface="Times New Roman" panose="02020603050405020304" pitchFamily="18" charset="0"/>
              </a:rPr>
              <a:t>(dimension pragmatique= parce </a:t>
            </a:r>
            <a:r>
              <a:rPr lang="fr-FR" sz="1600" dirty="0" err="1">
                <a:latin typeface="Calibri" panose="020F0502020204030204" pitchFamily="34" charset="0"/>
                <a:ea typeface="Calibri" panose="020F0502020204030204" pitchFamily="34" charset="0"/>
                <a:cs typeface="Times New Roman" panose="02020603050405020304" pitchFamily="18" charset="0"/>
              </a:rPr>
              <a:t>qu</a:t>
            </a:r>
            <a:r>
              <a:rPr lang="fr-FR" sz="1600" dirty="0">
                <a:latin typeface="Calibri" panose="020F0502020204030204" pitchFamily="34" charset="0"/>
                <a:ea typeface="Calibri" panose="020F0502020204030204" pitchFamily="34" charset="0"/>
                <a:cs typeface="Times New Roman" panose="02020603050405020304" pitchFamily="18" charset="0"/>
              </a:rPr>
              <a:t> il en a besoin pour exécuter une tâche, demandée par l’enseignant ou non)</a:t>
            </a:r>
            <a:endParaRPr lang="fr-FR" sz="1600" dirty="0"/>
          </a:p>
          <a:p>
            <a:pPr defTabSz="918698">
              <a:defRPr/>
            </a:pPr>
            <a:endParaRPr lang="fr-FR" sz="1600" b="1"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5</a:t>
            </a:fld>
            <a:endParaRPr lang="fr-FR"/>
          </a:p>
        </p:txBody>
      </p:sp>
    </p:spTree>
    <p:extLst>
      <p:ext uri="{BB962C8B-B14F-4D97-AF65-F5344CB8AC3E}">
        <p14:creationId xmlns:p14="http://schemas.microsoft.com/office/powerpoint/2010/main" val="405295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8698">
              <a:defRPr/>
            </a:pPr>
            <a:r>
              <a:rPr lang="fr-FR" sz="1600" b="1" dirty="0">
                <a:latin typeface="Calibri" panose="020F0502020204030204" pitchFamily="34" charset="0"/>
                <a:ea typeface="Calibri" panose="020F0502020204030204" pitchFamily="34" charset="0"/>
                <a:cs typeface="Times New Roman" panose="02020603050405020304" pitchFamily="18" charset="0"/>
              </a:rPr>
              <a:t>Processus d’intériorisation : «  faire entrer en soi le monde de l’écrit, le faire sien, le transformer en attitudes, en modes de pensée et en dispositions réflexives personnelles (dimension psychique) » (Chauveau).</a:t>
            </a:r>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6</a:t>
            </a:fld>
            <a:endParaRPr lang="fr-FR"/>
          </a:p>
        </p:txBody>
      </p:sp>
    </p:spTree>
    <p:extLst>
      <p:ext uri="{BB962C8B-B14F-4D97-AF65-F5344CB8AC3E}">
        <p14:creationId xmlns:p14="http://schemas.microsoft.com/office/powerpoint/2010/main" val="2426953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ct val="115000"/>
              </a:lnSpc>
              <a:defRPr/>
            </a:pPr>
            <a:r>
              <a:rPr lang="fr-FR" sz="1600" b="1" dirty="0">
                <a:latin typeface="Calibri" panose="020F0502020204030204" pitchFamily="34" charset="0"/>
                <a:ea typeface="Calibri" panose="020F0502020204030204" pitchFamily="34" charset="0"/>
                <a:cs typeface="Times New Roman" panose="02020603050405020304" pitchFamily="18" charset="0"/>
              </a:rPr>
              <a:t>L’ acculturation à l’écrit se fait donc pour l’enfant, dans un double mouvement entre  : (Chauveau 2011 p 156)</a:t>
            </a:r>
          </a:p>
          <a:p>
            <a:pPr marL="0" indent="0" algn="just">
              <a:lnSpc>
                <a:spcPct val="115000"/>
              </a:lnSpc>
              <a:buFont typeface="Calibri" panose="020F0502020204030204" pitchFamily="34" charset="0"/>
              <a:buNone/>
              <a:defRPr/>
            </a:pPr>
            <a:r>
              <a:rPr lang="fr-FR" sz="1600" b="1" dirty="0" smtClean="0">
                <a:latin typeface="Calibri" panose="020F0502020204030204" pitchFamily="34" charset="0"/>
                <a:ea typeface="Calibri" panose="020F0502020204030204" pitchFamily="34" charset="0"/>
                <a:cs typeface="Times New Roman" panose="02020603050405020304" pitchFamily="18" charset="0"/>
              </a:rPr>
              <a:t>- Processus </a:t>
            </a:r>
            <a:r>
              <a:rPr lang="fr-FR" sz="1600" b="1" dirty="0">
                <a:latin typeface="Calibri" panose="020F0502020204030204" pitchFamily="34" charset="0"/>
                <a:ea typeface="Calibri" panose="020F0502020204030204" pitchFamily="34" charset="0"/>
                <a:cs typeface="Times New Roman" panose="02020603050405020304" pitchFamily="18" charset="0"/>
              </a:rPr>
              <a:t>d’extériorisation </a:t>
            </a:r>
            <a:r>
              <a:rPr lang="fr-FR" sz="1600" b="1" dirty="0"/>
              <a:t> Et processus d’intériorisation</a:t>
            </a:r>
          </a:p>
          <a:p>
            <a:pPr marL="344512" indent="-344512" algn="just">
              <a:lnSpc>
                <a:spcPct val="115000"/>
              </a:lnSpc>
              <a:buFont typeface="Calibri" panose="020F0502020204030204" pitchFamily="34" charset="0"/>
              <a:buChar char="-"/>
              <a:defRPr/>
            </a:pPr>
            <a:r>
              <a:rPr lang="fr-FR" sz="1600" b="1" dirty="0"/>
              <a:t>Ces deux mouvements sont simultanés.</a:t>
            </a:r>
          </a:p>
          <a:p>
            <a:pPr marL="344512" indent="-344512" algn="just">
              <a:lnSpc>
                <a:spcPct val="115000"/>
              </a:lnSpc>
              <a:buFont typeface="Calibri" panose="020F0502020204030204" pitchFamily="34" charset="0"/>
              <a:buChar char="-"/>
              <a:defRPr/>
            </a:pPr>
            <a:endParaRPr lang="fr-FR" sz="1600" b="1" dirty="0">
              <a:latin typeface="Calibri" panose="020F0502020204030204" pitchFamily="34" charset="0"/>
              <a:ea typeface="Calibri" panose="020F0502020204030204" pitchFamily="34" charset="0"/>
              <a:cs typeface="Times New Roman" panose="02020603050405020304" pitchFamily="18" charset="0"/>
            </a:endParaRPr>
          </a:p>
          <a:p>
            <a:pPr marL="344512" indent="-344512" algn="just">
              <a:lnSpc>
                <a:spcPct val="115000"/>
              </a:lnSpc>
              <a:buFont typeface="Calibri" panose="020F0502020204030204" pitchFamily="34" charset="0"/>
              <a:buChar char="-"/>
              <a:defRPr/>
            </a:pPr>
            <a:r>
              <a:rPr lang="fr-FR" sz="1600" dirty="0">
                <a:latin typeface="Calibri" panose="020F0502020204030204" pitchFamily="34" charset="0"/>
                <a:ea typeface="Calibri" panose="020F0502020204030204" pitchFamily="34" charset="0"/>
                <a:cs typeface="Times New Roman" panose="02020603050405020304" pitchFamily="18" charset="0"/>
              </a:rPr>
              <a:t>Rappel si besoin: </a:t>
            </a:r>
            <a:r>
              <a:rPr lang="fr-FR" sz="1600" dirty="0"/>
              <a:t>apprendre à lire c’est, en même temps, entrer dans le monde de l’écrit, le découvrir, le fréquenter et le pratiquer (dimension pragmatique) </a:t>
            </a:r>
          </a:p>
          <a:p>
            <a:pPr marL="344512" indent="-344512" algn="just">
              <a:lnSpc>
                <a:spcPct val="115000"/>
              </a:lnSpc>
              <a:buFont typeface="Calibri" panose="020F0502020204030204" pitchFamily="34" charset="0"/>
              <a:buChar char="-"/>
              <a:defRPr/>
            </a:pPr>
            <a:r>
              <a:rPr lang="fr-FR" sz="1600" dirty="0"/>
              <a:t>et le faire entrer en soi, le faire sien, le transformer en attitudes, en modes de pensée et en dispositions réflexives personnelles (dimension psychique) »</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defRPr/>
            </a:pPr>
            <a:endParaRPr lang="fr-FR" sz="1600"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7</a:t>
            </a:fld>
            <a:endParaRPr lang="fr-FR"/>
          </a:p>
        </p:txBody>
      </p:sp>
    </p:spTree>
    <p:extLst>
      <p:ext uri="{BB962C8B-B14F-4D97-AF65-F5344CB8AC3E}">
        <p14:creationId xmlns:p14="http://schemas.microsoft.com/office/powerpoint/2010/main" val="1771802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18698">
              <a:defRPr/>
            </a:pPr>
            <a:r>
              <a:rPr lang="fr-FR" sz="1600" b="1" dirty="0"/>
              <a:t>Goigoux:  extraites de la Recherche </a:t>
            </a:r>
            <a:r>
              <a:rPr lang="fr-FR" sz="1600" b="1" dirty="0" err="1"/>
              <a:t>Ifé</a:t>
            </a:r>
            <a:r>
              <a:rPr lang="fr-FR" sz="1600" b="1" dirty="0"/>
              <a:t> Lire écrire au CP.  </a:t>
            </a:r>
          </a:p>
          <a:p>
            <a:pPr defTabSz="918698">
              <a:defRPr/>
            </a:pPr>
            <a:r>
              <a:rPr lang="fr-FR" sz="1600" b="1" dirty="0"/>
              <a:t>acculturation à l’écrit: </a:t>
            </a:r>
            <a:r>
              <a:rPr lang="fr-FR" sz="1600" b="1" dirty="0">
                <a:latin typeface="Calibri" panose="020F0502020204030204" pitchFamily="34" charset="0"/>
                <a:ea typeface="Calibri" panose="020F0502020204030204" pitchFamily="34" charset="0"/>
                <a:cs typeface="Times New Roman" panose="02020603050405020304" pitchFamily="18" charset="0"/>
              </a:rPr>
              <a:t>Elle donne du sens aux apprentissages linguistiques, « fait découvrir aux élèves le pouvoir d’action et de réflexion que confère la maitrise de la langue écrite : les maitres parlent de « statut » ou de « posture » de lecteur.</a:t>
            </a:r>
          </a:p>
          <a:p>
            <a:pPr defTabSz="918698">
              <a:defRPr/>
            </a:pPr>
            <a:endParaRPr lang="fr-FR" sz="1600" b="1" dirty="0">
              <a:latin typeface="Calibri" panose="020F0502020204030204" pitchFamily="34" charset="0"/>
              <a:ea typeface="Calibri" panose="020F0502020204030204" pitchFamily="34" charset="0"/>
              <a:cs typeface="Times New Roman" panose="02020603050405020304" pitchFamily="18" charset="0"/>
            </a:endParaRPr>
          </a:p>
          <a:p>
            <a:pPr defTabSz="918698">
              <a:defRPr/>
            </a:pPr>
            <a:r>
              <a:rPr lang="fr-FR" sz="1600" b="1"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Permet, avec les </a:t>
            </a:r>
            <a:r>
              <a:rPr lang="fr-FR" sz="1600" b="1" dirty="0">
                <a:latin typeface="Calibri" panose="020F0502020204030204" pitchFamily="34" charset="0"/>
                <a:ea typeface="Calibri" panose="020F0502020204030204" pitchFamily="34" charset="0"/>
                <a:cs typeface="Times New Roman" panose="02020603050405020304" pitchFamily="18" charset="0"/>
              </a:rPr>
              <a:t>compétences techniques, à devenir lecteur-scripteur.</a:t>
            </a:r>
          </a:p>
          <a:p>
            <a:pPr defTabSz="918698">
              <a:defRPr/>
            </a:pPr>
            <a:endParaRPr lang="fr-FR" dirty="0" smtClean="0">
              <a:latin typeface="Calibri" panose="020F0502020204030204" pitchFamily="34" charset="0"/>
              <a:ea typeface="Calibri" panose="020F0502020204030204" pitchFamily="34" charset="0"/>
              <a:cs typeface="Times New Roman" panose="02020603050405020304" pitchFamily="18" charset="0"/>
            </a:endParaRPr>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8</a:t>
            </a:fld>
            <a:endParaRPr lang="fr-FR"/>
          </a:p>
        </p:txBody>
      </p:sp>
    </p:spTree>
    <p:extLst>
      <p:ext uri="{BB962C8B-B14F-4D97-AF65-F5344CB8AC3E}">
        <p14:creationId xmlns:p14="http://schemas.microsoft.com/office/powerpoint/2010/main" val="939349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600" b="1" dirty="0"/>
              <a:t>Cette problématique s’inscrit dans le cadre du référentiel de l’ Education Prioritaire :</a:t>
            </a:r>
          </a:p>
          <a:p>
            <a:r>
              <a:rPr lang="fr-FR" sz="1600" b="1" dirty="0"/>
              <a:t>Par rapport à la Priorité 1 (</a:t>
            </a:r>
            <a:r>
              <a:rPr lang="fr-FR" sz="1600" dirty="0"/>
              <a:t>Faire apparaitre) </a:t>
            </a:r>
            <a:r>
              <a:rPr lang="fr-FR" sz="1600" b="1" dirty="0"/>
              <a:t>et la nécessité de travailler plus particulièrement les connaissances et compétences dans le ce domaine (lire/écrire / parler)  qui donnent lieu à de fortes </a:t>
            </a:r>
            <a:r>
              <a:rPr lang="fr-FR" sz="1600" b="1" dirty="0" smtClean="0"/>
              <a:t>inégalités, </a:t>
            </a:r>
            <a:r>
              <a:rPr lang="fr-FR" sz="1600" b="1" dirty="0"/>
              <a:t>en étant explicite</a:t>
            </a:r>
          </a:p>
          <a:p>
            <a:endParaRPr lang="fr-FR" sz="1600" b="1" dirty="0"/>
          </a:p>
          <a:p>
            <a:r>
              <a:rPr lang="fr-FR" sz="1600" b="1" dirty="0"/>
              <a:t>Et priorité 3 (</a:t>
            </a:r>
            <a:r>
              <a:rPr lang="fr-FR" sz="1600" dirty="0"/>
              <a:t>Faire apparaître)</a:t>
            </a:r>
          </a:p>
          <a:p>
            <a:endParaRPr lang="fr-FR" sz="1600" b="1" dirty="0"/>
          </a:p>
          <a:p>
            <a:r>
              <a:rPr lang="fr-FR" sz="1600" b="1" dirty="0"/>
              <a:t>Des priorités qui décline deux points à questionner dans ce module de formation: (</a:t>
            </a:r>
            <a:r>
              <a:rPr lang="fr-FR" sz="1600" dirty="0"/>
              <a:t>Faire apparaître)</a:t>
            </a:r>
          </a:p>
          <a:p>
            <a:endParaRPr lang="fr-FR" sz="1600" dirty="0"/>
          </a:p>
          <a:p>
            <a:pPr marL="172256" indent="-172256">
              <a:buFontTx/>
              <a:buChar char="-"/>
            </a:pPr>
            <a:r>
              <a:rPr lang="fr-FR" sz="1600" b="1" dirty="0"/>
              <a:t>La question des inégalités face à l’écrit en particulier et à la langue scolaire en général.</a:t>
            </a:r>
          </a:p>
          <a:p>
            <a:pPr marL="172256" indent="-172256">
              <a:buFontTx/>
              <a:buChar char="-"/>
            </a:pPr>
            <a:r>
              <a:rPr lang="fr-FR" sz="1600" b="1" dirty="0"/>
              <a:t>Les relations avec les familles dans une recherche d’alliance pour favoriser les parcours des élèves et mieux donner à lire et à comprendre les codes et attendus de l’école. </a:t>
            </a:r>
          </a:p>
          <a:p>
            <a:endParaRPr lang="fr-FR" sz="1600" b="1" dirty="0"/>
          </a:p>
        </p:txBody>
      </p:sp>
      <p:sp>
        <p:nvSpPr>
          <p:cNvPr id="4" name="Espace réservé du numéro de diapositive 3"/>
          <p:cNvSpPr>
            <a:spLocks noGrp="1"/>
          </p:cNvSpPr>
          <p:nvPr>
            <p:ph type="sldNum" sz="quarter" idx="10"/>
          </p:nvPr>
        </p:nvSpPr>
        <p:spPr/>
        <p:txBody>
          <a:bodyPr/>
          <a:lstStyle/>
          <a:p>
            <a:fld id="{58190BB9-72FF-4554-8CCC-BC4F70031AC3}" type="slidenum">
              <a:rPr lang="fr-FR" smtClean="0"/>
              <a:t>9</a:t>
            </a:fld>
            <a:endParaRPr lang="fr-FR"/>
          </a:p>
        </p:txBody>
      </p:sp>
    </p:spTree>
    <p:extLst>
      <p:ext uri="{BB962C8B-B14F-4D97-AF65-F5344CB8AC3E}">
        <p14:creationId xmlns:p14="http://schemas.microsoft.com/office/powerpoint/2010/main" val="1741403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F3942321-5D67-4A54-90DD-60DA32C36447}" type="datetime1">
              <a:rPr lang="fr-FR" smtClean="0"/>
              <a:t>14/10/2018</a:t>
            </a:fld>
            <a:endParaRPr lang="fr-F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BA5A1A8-9E8D-4C68-AC2B-D0B00C8F7151}" type="slidenum">
              <a:rPr lang="fr-FR" smtClean="0"/>
              <a:t>‹N°›</a:t>
            </a:fld>
            <a:endParaRPr lang="fr-FR"/>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56519"/>
            <a:ext cx="12206957" cy="6474941"/>
          </a:xfrm>
          <a:prstGeom prst="rect">
            <a:avLst/>
          </a:prstGeom>
        </p:spPr>
      </p:pic>
    </p:spTree>
    <p:extLst>
      <p:ext uri="{BB962C8B-B14F-4D97-AF65-F5344CB8AC3E}">
        <p14:creationId xmlns:p14="http://schemas.microsoft.com/office/powerpoint/2010/main" val="3426622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1BF754C5-41BE-4A9B-B8B5-9A65E7E3DFCD}" type="datetime1">
              <a:rPr lang="fr-FR" smtClean="0"/>
              <a:t>14/10/2018</a:t>
            </a:fld>
            <a:endParaRPr lang="fr-F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BA5A1A8-9E8D-4C68-AC2B-D0B00C8F7151}" type="slidenum">
              <a:rPr lang="fr-FR" smtClean="0"/>
              <a:t>‹N°›</a:t>
            </a:fld>
            <a:endParaRPr lang="fr-FR"/>
          </a:p>
        </p:txBody>
      </p:sp>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4222"/>
            <a:ext cx="12192000" cy="6467008"/>
          </a:xfrm>
          <a:prstGeom prst="rect">
            <a:avLst/>
          </a:prstGeom>
        </p:spPr>
      </p:pic>
    </p:spTree>
    <p:extLst>
      <p:ext uri="{BB962C8B-B14F-4D97-AF65-F5344CB8AC3E}">
        <p14:creationId xmlns:p14="http://schemas.microsoft.com/office/powerpoint/2010/main" val="1230521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5EBFAAE3-FFD0-43A1-8B5E-9ACC254FC88A}" type="datetime1">
              <a:rPr lang="fr-FR" smtClean="0"/>
              <a:t>14/10/2018</a:t>
            </a:fld>
            <a:endParaRPr lang="fr-F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BA5A1A8-9E8D-4C68-AC2B-D0B00C8F7151}" type="slidenum">
              <a:rPr lang="fr-FR" smtClean="0"/>
              <a:t>‹N°›</a:t>
            </a:fld>
            <a:endParaRPr lang="fr-FR"/>
          </a:p>
        </p:txBody>
      </p:sp>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5496"/>
            <a:ext cx="12192000" cy="6467008"/>
          </a:xfrm>
          <a:prstGeom prst="rect">
            <a:avLst/>
          </a:prstGeom>
        </p:spPr>
      </p:pic>
    </p:spTree>
    <p:extLst>
      <p:ext uri="{BB962C8B-B14F-4D97-AF65-F5344CB8AC3E}">
        <p14:creationId xmlns:p14="http://schemas.microsoft.com/office/powerpoint/2010/main" val="62772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10/14/2018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10/14/2018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 id="2147483666" r:id="rId18"/>
    <p:sldLayoutId id="2147483667" r:id="rId19"/>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17.emf"/><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113280" y="6153666"/>
            <a:ext cx="2244361" cy="307777"/>
          </a:xfrm>
          <a:prstGeom prst="rect">
            <a:avLst/>
          </a:prstGeom>
          <a:noFill/>
        </p:spPr>
        <p:txBody>
          <a:bodyPr wrap="square" rtlCol="0">
            <a:spAutoFit/>
          </a:bodyPr>
          <a:lstStyle/>
          <a:p>
            <a:pPr algn="ctr"/>
            <a:r>
              <a:rPr lang="fr-FR" sz="1400" b="1" dirty="0">
                <a:latin typeface="Arial Narrow" panose="020B0606020202030204" pitchFamily="34" charset="0"/>
              </a:rPr>
              <a:t>FORMATION REP/REP+</a:t>
            </a:r>
          </a:p>
        </p:txBody>
      </p:sp>
      <p:sp>
        <p:nvSpPr>
          <p:cNvPr id="3" name="Rectangle 2"/>
          <p:cNvSpPr/>
          <p:nvPr/>
        </p:nvSpPr>
        <p:spPr>
          <a:xfrm>
            <a:off x="2196513" y="1126962"/>
            <a:ext cx="7968567" cy="1323439"/>
          </a:xfrm>
          <a:prstGeom prst="rect">
            <a:avLst/>
          </a:prstGeom>
        </p:spPr>
        <p:txBody>
          <a:bodyPr wrap="square">
            <a:spAutoFit/>
          </a:bodyPr>
          <a:lstStyle/>
          <a:p>
            <a:pPr algn="ctr"/>
            <a:r>
              <a:rPr lang="fr-FR" sz="4000" dirty="0"/>
              <a:t>Plan de formation des CP/CE1 dédoublés – Année 2018/2019</a:t>
            </a:r>
          </a:p>
        </p:txBody>
      </p:sp>
      <p:sp>
        <p:nvSpPr>
          <p:cNvPr id="7" name="Sous-titre 2"/>
          <p:cNvSpPr txBox="1">
            <a:spLocks/>
          </p:cNvSpPr>
          <p:nvPr/>
        </p:nvSpPr>
        <p:spPr>
          <a:xfrm>
            <a:off x="984655" y="670857"/>
            <a:ext cx="8947230" cy="1752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a:t>Groupe départemental maitrise de la langue</a:t>
            </a:r>
          </a:p>
        </p:txBody>
      </p:sp>
      <p:sp>
        <p:nvSpPr>
          <p:cNvPr id="4" name="Rectangle 3"/>
          <p:cNvSpPr/>
          <p:nvPr/>
        </p:nvSpPr>
        <p:spPr>
          <a:xfrm>
            <a:off x="3810000" y="2967335"/>
            <a:ext cx="4572000" cy="2308324"/>
          </a:xfrm>
          <a:prstGeom prst="rect">
            <a:avLst/>
          </a:prstGeom>
        </p:spPr>
        <p:txBody>
          <a:bodyPr>
            <a:spAutoFit/>
          </a:bodyPr>
          <a:lstStyle/>
          <a:p>
            <a:pPr algn="ctr"/>
            <a:r>
              <a:rPr lang="fr-FR" sz="4800" dirty="0"/>
              <a:t>Composante </a:t>
            </a:r>
            <a:r>
              <a:rPr lang="fr-FR" sz="4800" dirty="0" smtClean="0"/>
              <a:t>acculturation partie 1</a:t>
            </a:r>
            <a:endParaRPr lang="fr-FR" sz="4800" dirty="0"/>
          </a:p>
        </p:txBody>
      </p:sp>
    </p:spTree>
    <p:extLst>
      <p:ext uri="{BB962C8B-B14F-4D97-AF65-F5344CB8AC3E}">
        <p14:creationId xmlns:p14="http://schemas.microsoft.com/office/powerpoint/2010/main" val="3450126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6513" y="1126961"/>
            <a:ext cx="7968567" cy="707886"/>
          </a:xfrm>
          <a:prstGeom prst="rect">
            <a:avLst/>
          </a:prstGeom>
        </p:spPr>
        <p:txBody>
          <a:bodyPr wrap="square">
            <a:spAutoFit/>
          </a:bodyPr>
          <a:lstStyle/>
          <a:p>
            <a:pPr algn="ctr"/>
            <a:endParaRPr lang="fr-FR" sz="4000" dirty="0"/>
          </a:p>
        </p:txBody>
      </p:sp>
      <p:sp>
        <p:nvSpPr>
          <p:cNvPr id="7" name="Sous-titre 2"/>
          <p:cNvSpPr txBox="1">
            <a:spLocks/>
          </p:cNvSpPr>
          <p:nvPr/>
        </p:nvSpPr>
        <p:spPr>
          <a:xfrm>
            <a:off x="984655" y="619099"/>
            <a:ext cx="8947230" cy="1752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dirty="0"/>
          </a:p>
        </p:txBody>
      </p:sp>
      <p:sp>
        <p:nvSpPr>
          <p:cNvPr id="2" name="ZoneTexte 1"/>
          <p:cNvSpPr txBox="1"/>
          <p:nvPr/>
        </p:nvSpPr>
        <p:spPr>
          <a:xfrm>
            <a:off x="1991544" y="2530145"/>
            <a:ext cx="7564582" cy="646331"/>
          </a:xfrm>
          <a:prstGeom prst="rect">
            <a:avLst/>
          </a:prstGeom>
          <a:noFill/>
        </p:spPr>
        <p:txBody>
          <a:bodyPr wrap="square" rtlCol="0">
            <a:spAutoFit/>
          </a:bodyPr>
          <a:lstStyle/>
          <a:p>
            <a:pPr algn="ctr"/>
            <a:endParaRPr lang="fr-FR" sz="3600" b="1" dirty="0"/>
          </a:p>
        </p:txBody>
      </p:sp>
      <p:sp>
        <p:nvSpPr>
          <p:cNvPr id="4" name="ZoneTexte 3"/>
          <p:cNvSpPr txBox="1"/>
          <p:nvPr/>
        </p:nvSpPr>
        <p:spPr>
          <a:xfrm>
            <a:off x="2146874" y="2290952"/>
            <a:ext cx="8131953" cy="2092881"/>
          </a:xfrm>
          <a:prstGeom prst="rect">
            <a:avLst/>
          </a:prstGeom>
          <a:noFill/>
        </p:spPr>
        <p:txBody>
          <a:bodyPr wrap="square" rtlCol="0">
            <a:spAutoFit/>
          </a:bodyPr>
          <a:lstStyle/>
          <a:p>
            <a:pPr algn="ctr"/>
            <a:r>
              <a:rPr lang="fr-FR" sz="3200" b="1" dirty="0">
                <a:sym typeface="Wingdings" panose="05000000000000000000" pitchFamily="2" charset="2"/>
              </a:rPr>
              <a:t> </a:t>
            </a:r>
            <a:r>
              <a:rPr lang="fr-FR" sz="3200" b="1" dirty="0"/>
              <a:t>Nécessité de clarté cognitive pour </a:t>
            </a:r>
          </a:p>
          <a:p>
            <a:endParaRPr lang="fr-FR" b="1" i="1" dirty="0"/>
          </a:p>
          <a:p>
            <a:r>
              <a:rPr lang="fr-FR" sz="4000" dirty="0"/>
              <a:t>Construire, étayer  le projet de lecteur</a:t>
            </a:r>
            <a:endParaRPr lang="fr-FR" sz="4000" b="1" i="1" dirty="0"/>
          </a:p>
        </p:txBody>
      </p:sp>
      <p:sp>
        <p:nvSpPr>
          <p:cNvPr id="6" name="ZoneTexte 5"/>
          <p:cNvSpPr txBox="1"/>
          <p:nvPr/>
        </p:nvSpPr>
        <p:spPr>
          <a:xfrm>
            <a:off x="3651381" y="4627984"/>
            <a:ext cx="5542383" cy="1077218"/>
          </a:xfrm>
          <a:prstGeom prst="rect">
            <a:avLst/>
          </a:prstGeom>
          <a:noFill/>
        </p:spPr>
        <p:txBody>
          <a:bodyPr wrap="square" rtlCol="0">
            <a:spAutoFit/>
          </a:bodyPr>
          <a:lstStyle/>
          <a:p>
            <a:r>
              <a:rPr lang="fr-FR" sz="3200" dirty="0"/>
              <a:t>Lire : comment faire?</a:t>
            </a:r>
          </a:p>
          <a:p>
            <a:r>
              <a:rPr lang="fr-FR" sz="3200" dirty="0"/>
              <a:t>Lire : pourquoi faire?</a:t>
            </a:r>
          </a:p>
        </p:txBody>
      </p:sp>
      <p:sp>
        <p:nvSpPr>
          <p:cNvPr id="8" name="ZoneTexte 7"/>
          <p:cNvSpPr txBox="1"/>
          <p:nvPr/>
        </p:nvSpPr>
        <p:spPr>
          <a:xfrm>
            <a:off x="1910363" y="509878"/>
            <a:ext cx="7025640" cy="707886"/>
          </a:xfrm>
          <a:prstGeom prst="rect">
            <a:avLst/>
          </a:prstGeom>
          <a:noFill/>
        </p:spPr>
        <p:txBody>
          <a:bodyPr wrap="square" rtlCol="0">
            <a:spAutoFit/>
          </a:bodyPr>
          <a:lstStyle/>
          <a:p>
            <a:r>
              <a:rPr lang="fr-FR" sz="2000" b="1" dirty="0"/>
              <a:t>Prendre en compte les élèves issus de familles éloignées</a:t>
            </a:r>
            <a:r>
              <a:rPr lang="fr-FR" sz="1600" b="1" dirty="0"/>
              <a:t> </a:t>
            </a:r>
            <a:r>
              <a:rPr lang="fr-FR" sz="2000" b="1" dirty="0"/>
              <a:t>de la culture de l’écrit</a:t>
            </a:r>
          </a:p>
        </p:txBody>
      </p:sp>
    </p:spTree>
    <p:extLst>
      <p:ext uri="{BB962C8B-B14F-4D97-AF65-F5344CB8AC3E}">
        <p14:creationId xmlns:p14="http://schemas.microsoft.com/office/powerpoint/2010/main" val="2807687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11</a:t>
            </a:fld>
            <a:endParaRPr lang="fr-FR"/>
          </a:p>
        </p:txBody>
      </p:sp>
      <p:sp>
        <p:nvSpPr>
          <p:cNvPr id="3" name="ZoneTexte 2"/>
          <p:cNvSpPr txBox="1"/>
          <p:nvPr/>
        </p:nvSpPr>
        <p:spPr>
          <a:xfrm>
            <a:off x="1775520" y="-14854"/>
            <a:ext cx="8784976" cy="830997"/>
          </a:xfrm>
          <a:prstGeom prst="rect">
            <a:avLst/>
          </a:prstGeom>
          <a:noFill/>
        </p:spPr>
        <p:txBody>
          <a:bodyPr wrap="square" rtlCol="0">
            <a:spAutoFit/>
          </a:bodyPr>
          <a:lstStyle/>
          <a:p>
            <a:r>
              <a:rPr lang="fr-FR" sz="2400" b="1" dirty="0"/>
              <a:t>1 Améliorer ses représentations  de l’acte de lire </a:t>
            </a:r>
            <a:r>
              <a:rPr lang="fr-FR" sz="2400" dirty="0"/>
              <a:t>: </a:t>
            </a:r>
            <a:r>
              <a:rPr lang="fr-FR" sz="2400" b="1" dirty="0"/>
              <a:t>Mise en situation</a:t>
            </a:r>
          </a:p>
        </p:txBody>
      </p:sp>
      <p:grpSp>
        <p:nvGrpSpPr>
          <p:cNvPr id="17" name="Groupe 16"/>
          <p:cNvGrpSpPr/>
          <p:nvPr/>
        </p:nvGrpSpPr>
        <p:grpSpPr>
          <a:xfrm>
            <a:off x="4369684" y="630590"/>
            <a:ext cx="2649893" cy="2849017"/>
            <a:chOff x="2845683" y="630589"/>
            <a:chExt cx="2649893" cy="2849017"/>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7937" y="630589"/>
              <a:ext cx="981594" cy="1729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2845683" y="2279277"/>
              <a:ext cx="2649893" cy="1200329"/>
            </a:xfrm>
            <a:prstGeom prst="rect">
              <a:avLst/>
            </a:prstGeom>
            <a:noFill/>
          </p:spPr>
          <p:txBody>
            <a:bodyPr wrap="square" rtlCol="0">
              <a:spAutoFit/>
            </a:bodyPr>
            <a:lstStyle/>
            <a:p>
              <a:r>
                <a:rPr lang="fr-FR" dirty="0"/>
                <a:t>- Le livre est fermé sur les genoux de l’enseignant ;</a:t>
              </a:r>
            </a:p>
            <a:p>
              <a:r>
                <a:rPr lang="fr-FR" dirty="0"/>
                <a:t>- Il parle</a:t>
              </a:r>
            </a:p>
          </p:txBody>
        </p:sp>
      </p:grpSp>
      <p:grpSp>
        <p:nvGrpSpPr>
          <p:cNvPr id="23" name="Groupe 22"/>
          <p:cNvGrpSpPr/>
          <p:nvPr/>
        </p:nvGrpSpPr>
        <p:grpSpPr>
          <a:xfrm>
            <a:off x="1938784" y="586347"/>
            <a:ext cx="2298843" cy="2744500"/>
            <a:chOff x="414783" y="586347"/>
            <a:chExt cx="2298843" cy="274450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26" y="586347"/>
              <a:ext cx="1568559" cy="162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414783" y="2130518"/>
              <a:ext cx="2298843" cy="1200329"/>
            </a:xfrm>
            <a:prstGeom prst="rect">
              <a:avLst/>
            </a:prstGeom>
            <a:noFill/>
          </p:spPr>
          <p:txBody>
            <a:bodyPr wrap="square" rtlCol="0">
              <a:spAutoFit/>
            </a:bodyPr>
            <a:lstStyle/>
            <a:p>
              <a:r>
                <a:rPr lang="fr-FR" dirty="0"/>
                <a:t>- L’enseignant montre le livre aux enfants ;</a:t>
              </a:r>
            </a:p>
            <a:p>
              <a:r>
                <a:rPr lang="fr-FR" dirty="0"/>
                <a:t>- Il ne parle pas.</a:t>
              </a:r>
            </a:p>
          </p:txBody>
        </p:sp>
      </p:grpSp>
      <p:grpSp>
        <p:nvGrpSpPr>
          <p:cNvPr id="24" name="Groupe 23"/>
          <p:cNvGrpSpPr/>
          <p:nvPr/>
        </p:nvGrpSpPr>
        <p:grpSpPr>
          <a:xfrm>
            <a:off x="7556164" y="586348"/>
            <a:ext cx="3648423" cy="2952703"/>
            <a:chOff x="6032163" y="586347"/>
            <a:chExt cx="3648423" cy="2952703"/>
          </a:xfrm>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115" y="586347"/>
              <a:ext cx="1110720" cy="1774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6032163" y="2338721"/>
              <a:ext cx="3648423" cy="1200329"/>
            </a:xfrm>
            <a:prstGeom prst="rect">
              <a:avLst/>
            </a:prstGeom>
            <a:noFill/>
          </p:spPr>
          <p:txBody>
            <a:bodyPr wrap="square" rtlCol="0">
              <a:spAutoFit/>
            </a:bodyPr>
            <a:lstStyle/>
            <a:p>
              <a:r>
                <a:rPr lang="fr-FR" dirty="0"/>
                <a:t>- Le livre est ouvert ;</a:t>
              </a:r>
            </a:p>
            <a:p>
              <a:r>
                <a:rPr lang="fr-FR" dirty="0"/>
                <a:t>- L’enseignant montre qu’il est amusé, étonné…</a:t>
              </a:r>
            </a:p>
            <a:p>
              <a:r>
                <a:rPr lang="fr-FR" dirty="0"/>
                <a:t>- Il ne parle pas.</a:t>
              </a:r>
            </a:p>
          </p:txBody>
        </p:sp>
      </p:grpSp>
      <p:grpSp>
        <p:nvGrpSpPr>
          <p:cNvPr id="14" name="Groupe 13"/>
          <p:cNvGrpSpPr/>
          <p:nvPr/>
        </p:nvGrpSpPr>
        <p:grpSpPr>
          <a:xfrm>
            <a:off x="1934982" y="3512786"/>
            <a:ext cx="3269559" cy="2741892"/>
            <a:chOff x="227541" y="3259775"/>
            <a:chExt cx="3269559" cy="2741892"/>
          </a:xfrm>
        </p:grpSpPr>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240" y="3259775"/>
              <a:ext cx="1031928" cy="181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227541" y="5078337"/>
              <a:ext cx="3269559" cy="923330"/>
            </a:xfrm>
            <a:prstGeom prst="rect">
              <a:avLst/>
            </a:prstGeom>
            <a:noFill/>
          </p:spPr>
          <p:txBody>
            <a:bodyPr wrap="square" rtlCol="0">
              <a:spAutoFit/>
            </a:bodyPr>
            <a:lstStyle/>
            <a:p>
              <a:r>
                <a:rPr lang="fr-FR" dirty="0"/>
                <a:t>- Le livre est ouvert ;</a:t>
              </a:r>
            </a:p>
            <a:p>
              <a:r>
                <a:rPr lang="fr-FR" dirty="0"/>
                <a:t>- L’enseignant a les yeux fermés, il ne parle pas.</a:t>
              </a:r>
            </a:p>
          </p:txBody>
        </p:sp>
      </p:grpSp>
      <p:grpSp>
        <p:nvGrpSpPr>
          <p:cNvPr id="13" name="Groupe 12"/>
          <p:cNvGrpSpPr/>
          <p:nvPr/>
        </p:nvGrpSpPr>
        <p:grpSpPr>
          <a:xfrm>
            <a:off x="5384798" y="3539051"/>
            <a:ext cx="3269559" cy="2992627"/>
            <a:chOff x="3497100" y="3286039"/>
            <a:chExt cx="3269559" cy="2992627"/>
          </a:xfrm>
        </p:grpSpPr>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2311" y="3286039"/>
              <a:ext cx="1183265" cy="1792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ZoneTexte 20"/>
            <p:cNvSpPr txBox="1"/>
            <p:nvPr/>
          </p:nvSpPr>
          <p:spPr>
            <a:xfrm>
              <a:off x="3497100" y="5078337"/>
              <a:ext cx="3269559" cy="1200329"/>
            </a:xfrm>
            <a:prstGeom prst="rect">
              <a:avLst/>
            </a:prstGeom>
            <a:noFill/>
          </p:spPr>
          <p:txBody>
            <a:bodyPr wrap="square" rtlCol="0">
              <a:spAutoFit/>
            </a:bodyPr>
            <a:lstStyle/>
            <a:p>
              <a:r>
                <a:rPr lang="fr-FR" dirty="0"/>
                <a:t>- Le livre est ouvert ;</a:t>
              </a:r>
            </a:p>
            <a:p>
              <a:r>
                <a:rPr lang="fr-FR" dirty="0"/>
                <a:t>- L’enseignant le regarde ;</a:t>
              </a:r>
            </a:p>
            <a:p>
              <a:r>
                <a:rPr lang="fr-FR" dirty="0"/>
                <a:t>- Il parle et on entend l’histoire.</a:t>
              </a:r>
            </a:p>
          </p:txBody>
        </p:sp>
      </p:grpSp>
    </p:spTree>
    <p:extLst>
      <p:ext uri="{BB962C8B-B14F-4D97-AF65-F5344CB8AC3E}">
        <p14:creationId xmlns:p14="http://schemas.microsoft.com/office/powerpoint/2010/main" val="1863528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12</a:t>
            </a:fld>
            <a:endParaRPr lang="fr-FR"/>
          </a:p>
        </p:txBody>
      </p:sp>
      <p:sp>
        <p:nvSpPr>
          <p:cNvPr id="4" name="ZoneTexte 3"/>
          <p:cNvSpPr txBox="1"/>
          <p:nvPr/>
        </p:nvSpPr>
        <p:spPr>
          <a:xfrm>
            <a:off x="1971870" y="410548"/>
            <a:ext cx="8067481" cy="2769989"/>
          </a:xfrm>
          <a:prstGeom prst="rect">
            <a:avLst/>
          </a:prstGeom>
          <a:noFill/>
        </p:spPr>
        <p:txBody>
          <a:bodyPr wrap="square" rtlCol="0">
            <a:spAutoFit/>
          </a:bodyPr>
          <a:lstStyle/>
          <a:p>
            <a:endParaRPr lang="fr-FR" sz="2400" b="1" dirty="0"/>
          </a:p>
          <a:p>
            <a:pPr marL="342900" indent="-342900">
              <a:buFontTx/>
              <a:buChar char="-"/>
            </a:pPr>
            <a:r>
              <a:rPr lang="fr-FR" sz="2400" dirty="0"/>
              <a:t>poser la question : est-ce que ces gens lisent ou pas ?</a:t>
            </a:r>
          </a:p>
          <a:p>
            <a:r>
              <a:rPr lang="fr-FR" sz="2400" dirty="0"/>
              <a:t>-    faire un tri des photos</a:t>
            </a:r>
          </a:p>
          <a:p>
            <a:pPr marL="342900" indent="-342900">
              <a:buFontTx/>
              <a:buChar char="-"/>
            </a:pPr>
            <a:r>
              <a:rPr lang="fr-FR" sz="2400" dirty="0"/>
              <a:t>formuler une conclusion</a:t>
            </a:r>
          </a:p>
          <a:p>
            <a:pPr marL="285750" indent="-285750">
              <a:buFontTx/>
              <a:buChar char="-"/>
            </a:pPr>
            <a:endParaRPr lang="fr-FR" dirty="0"/>
          </a:p>
          <a:p>
            <a:pPr marL="285750" indent="-285750">
              <a:buFontTx/>
              <a:buChar char="-"/>
            </a:pPr>
            <a:endParaRPr lang="fr-FR" dirty="0"/>
          </a:p>
          <a:p>
            <a:endParaRPr lang="fr-FR" dirty="0"/>
          </a:p>
        </p:txBody>
      </p:sp>
      <p:pic>
        <p:nvPicPr>
          <p:cNvPr id="11" name="Image 10"/>
          <p:cNvPicPr>
            <a:picLocks noChangeAspect="1"/>
          </p:cNvPicPr>
          <p:nvPr/>
        </p:nvPicPr>
        <p:blipFill>
          <a:blip r:embed="rId3"/>
          <a:stretch>
            <a:fillRect/>
          </a:stretch>
        </p:blipFill>
        <p:spPr>
          <a:xfrm>
            <a:off x="3986213" y="2239346"/>
            <a:ext cx="4219575" cy="4618654"/>
          </a:xfrm>
          <a:prstGeom prst="rect">
            <a:avLst/>
          </a:prstGeom>
        </p:spPr>
      </p:pic>
      <p:sp>
        <p:nvSpPr>
          <p:cNvPr id="5" name="ZoneTexte 4"/>
          <p:cNvSpPr txBox="1"/>
          <p:nvPr/>
        </p:nvSpPr>
        <p:spPr>
          <a:xfrm>
            <a:off x="1934982" y="-14854"/>
            <a:ext cx="8625514" cy="830997"/>
          </a:xfrm>
          <a:prstGeom prst="rect">
            <a:avLst/>
          </a:prstGeom>
          <a:noFill/>
        </p:spPr>
        <p:txBody>
          <a:bodyPr wrap="square" rtlCol="0">
            <a:spAutoFit/>
          </a:bodyPr>
          <a:lstStyle/>
          <a:p>
            <a:r>
              <a:rPr lang="fr-FR" sz="2400" b="1" dirty="0"/>
              <a:t>Améliorer ses représentations  de l’acte de lire </a:t>
            </a:r>
            <a:r>
              <a:rPr lang="fr-FR" sz="2400" dirty="0"/>
              <a:t>: </a:t>
            </a:r>
            <a:r>
              <a:rPr lang="fr-FR" sz="2400" b="1" dirty="0"/>
              <a:t>à partir de photos</a:t>
            </a:r>
          </a:p>
        </p:txBody>
      </p:sp>
    </p:spTree>
    <p:extLst>
      <p:ext uri="{BB962C8B-B14F-4D97-AF65-F5344CB8AC3E}">
        <p14:creationId xmlns:p14="http://schemas.microsoft.com/office/powerpoint/2010/main" val="102198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13</a:t>
            </a:fld>
            <a:endParaRPr lang="fr-FR"/>
          </a:p>
        </p:txBody>
      </p:sp>
      <p:sp>
        <p:nvSpPr>
          <p:cNvPr id="3" name="ZoneTexte 2"/>
          <p:cNvSpPr txBox="1"/>
          <p:nvPr/>
        </p:nvSpPr>
        <p:spPr>
          <a:xfrm>
            <a:off x="1919536" y="130630"/>
            <a:ext cx="7983354" cy="2215991"/>
          </a:xfrm>
          <a:prstGeom prst="rect">
            <a:avLst/>
          </a:prstGeom>
          <a:noFill/>
        </p:spPr>
        <p:txBody>
          <a:bodyPr wrap="square" rtlCol="0">
            <a:spAutoFit/>
          </a:bodyPr>
          <a:lstStyle/>
          <a:p>
            <a:r>
              <a:rPr lang="fr-FR" sz="2800" b="1" dirty="0"/>
              <a:t>2 Faire prendre conscience des  fonctions de l’écrit: a) </a:t>
            </a:r>
            <a:r>
              <a:rPr lang="fr-FR" sz="2800" b="1" dirty="0">
                <a:solidFill>
                  <a:schemeClr val="accent1"/>
                </a:solidFill>
              </a:rPr>
              <a:t>une </a:t>
            </a:r>
            <a:r>
              <a:rPr lang="fr-FR" sz="2800" dirty="0">
                <a:solidFill>
                  <a:schemeClr val="accent1"/>
                </a:solidFill>
              </a:rPr>
              <a:t>sortie</a:t>
            </a:r>
            <a:r>
              <a:rPr lang="fr-FR" sz="2800" b="1" dirty="0">
                <a:solidFill>
                  <a:schemeClr val="accent1"/>
                </a:solidFill>
              </a:rPr>
              <a:t> dans le quartier</a:t>
            </a:r>
          </a:p>
          <a:p>
            <a:endParaRPr lang="fr-FR" sz="2800" dirty="0"/>
          </a:p>
          <a:p>
            <a:endParaRPr lang="fr-FR" dirty="0"/>
          </a:p>
          <a:p>
            <a:r>
              <a:rPr lang="fr-FR" dirty="0"/>
              <a:t> </a:t>
            </a:r>
          </a:p>
          <a:p>
            <a:endParaRPr lang="fr-FR" dirty="0"/>
          </a:p>
        </p:txBody>
      </p:sp>
      <p:pic>
        <p:nvPicPr>
          <p:cNvPr id="4" name="Image 3"/>
          <p:cNvPicPr>
            <a:picLocks noChangeAspect="1"/>
          </p:cNvPicPr>
          <p:nvPr/>
        </p:nvPicPr>
        <p:blipFill>
          <a:blip r:embed="rId3"/>
          <a:stretch>
            <a:fillRect/>
          </a:stretch>
        </p:blipFill>
        <p:spPr>
          <a:xfrm>
            <a:off x="2814638" y="1156996"/>
            <a:ext cx="7088253" cy="5564481"/>
          </a:xfrm>
          <a:prstGeom prst="rect">
            <a:avLst/>
          </a:prstGeom>
        </p:spPr>
      </p:pic>
    </p:spTree>
    <p:extLst>
      <p:ext uri="{BB962C8B-B14F-4D97-AF65-F5344CB8AC3E}">
        <p14:creationId xmlns:p14="http://schemas.microsoft.com/office/powerpoint/2010/main" val="243219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lgn="r"/>
            <a:fld id="{5BA5A1A8-9E8D-4C68-AC2B-D0B00C8F7151}" type="slidenum">
              <a:rPr lang="fr-FR" smtClean="0"/>
              <a:pPr algn="r"/>
              <a:t>14</a:t>
            </a:fld>
            <a:endParaRPr lang="fr-FR" dirty="0"/>
          </a:p>
        </p:txBody>
      </p:sp>
      <p:sp>
        <p:nvSpPr>
          <p:cNvPr id="3" name="ZoneTexte 2"/>
          <p:cNvSpPr txBox="1"/>
          <p:nvPr/>
        </p:nvSpPr>
        <p:spPr>
          <a:xfrm>
            <a:off x="1889760" y="586597"/>
            <a:ext cx="7025640" cy="584775"/>
          </a:xfrm>
          <a:prstGeom prst="rect">
            <a:avLst/>
          </a:prstGeom>
          <a:noFill/>
        </p:spPr>
        <p:txBody>
          <a:bodyPr wrap="square" rtlCol="0">
            <a:spAutoFit/>
          </a:bodyPr>
          <a:lstStyle/>
          <a:p>
            <a:r>
              <a:rPr lang="fr-FR" sz="3200" b="1" dirty="0"/>
              <a:t>Acculturation à l’écrit : comment?</a:t>
            </a:r>
          </a:p>
        </p:txBody>
      </p:sp>
      <p:sp>
        <p:nvSpPr>
          <p:cNvPr id="19" name="Rectangle à coins arrondis 18"/>
          <p:cNvSpPr/>
          <p:nvPr/>
        </p:nvSpPr>
        <p:spPr>
          <a:xfrm>
            <a:off x="1744288" y="2849658"/>
            <a:ext cx="8582297" cy="31415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chemeClr val="tx1"/>
              </a:solidFill>
            </a:endParaRPr>
          </a:p>
          <a:p>
            <a:pPr algn="ctr"/>
            <a:r>
              <a:rPr lang="fr-FR" sz="2800" b="1" dirty="0">
                <a:solidFill>
                  <a:schemeClr val="tx1"/>
                </a:solidFill>
              </a:rPr>
              <a:t>IMPORTANCE   CRUCIALE  des INTERACTIONS  et des pratiques de MEDIATION mises en place par les ADULTES</a:t>
            </a:r>
          </a:p>
          <a:p>
            <a:pPr algn="ctr"/>
            <a:endParaRPr lang="fr-FR" sz="2800" b="1" dirty="0">
              <a:solidFill>
                <a:schemeClr val="tx1"/>
              </a:solidFill>
            </a:endParaRPr>
          </a:p>
          <a:p>
            <a:pPr algn="ctr"/>
            <a:r>
              <a:rPr lang="fr-FR" sz="2800" b="1" dirty="0">
                <a:solidFill>
                  <a:schemeClr val="tx1"/>
                </a:solidFill>
              </a:rPr>
              <a:t>En particulier en milieu scolaire</a:t>
            </a:r>
          </a:p>
        </p:txBody>
      </p:sp>
      <p:sp>
        <p:nvSpPr>
          <p:cNvPr id="4" name="ZoneTexte 3"/>
          <p:cNvSpPr txBox="1"/>
          <p:nvPr/>
        </p:nvSpPr>
        <p:spPr>
          <a:xfrm>
            <a:off x="2089353" y="1348797"/>
            <a:ext cx="7776754" cy="1077218"/>
          </a:xfrm>
          <a:prstGeom prst="rect">
            <a:avLst/>
          </a:prstGeom>
          <a:noFill/>
          <a:ln>
            <a:solidFill>
              <a:schemeClr val="tx1"/>
            </a:solidFill>
          </a:ln>
        </p:spPr>
        <p:txBody>
          <a:bodyPr wrap="square" rtlCol="0">
            <a:spAutoFit/>
          </a:bodyPr>
          <a:lstStyle/>
          <a:p>
            <a:r>
              <a:rPr lang="fr-FR" sz="3200" dirty="0"/>
              <a:t>L’enfant ne s’acculture pas tout seul à l’écrit….</a:t>
            </a:r>
          </a:p>
        </p:txBody>
      </p:sp>
      <p:sp>
        <p:nvSpPr>
          <p:cNvPr id="7" name="Flèche droite 6"/>
          <p:cNvSpPr/>
          <p:nvPr/>
        </p:nvSpPr>
        <p:spPr>
          <a:xfrm rot="5400000">
            <a:off x="5657495" y="2205419"/>
            <a:ext cx="640470" cy="40098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744287" y="6187074"/>
            <a:ext cx="8778240" cy="338554"/>
          </a:xfrm>
          <a:prstGeom prst="rect">
            <a:avLst/>
          </a:prstGeom>
        </p:spPr>
        <p:txBody>
          <a:bodyPr wrap="square">
            <a:spAutoFit/>
          </a:bodyPr>
          <a:lstStyle/>
          <a:p>
            <a:r>
              <a:rPr lang="fr-FR" sz="1600" b="1" i="1" dirty="0"/>
              <a:t>Source: recherche </a:t>
            </a:r>
            <a:r>
              <a:rPr lang="fr-FR" sz="1600" b="1" i="1" dirty="0" err="1"/>
              <a:t>Ifé</a:t>
            </a:r>
            <a:r>
              <a:rPr lang="fr-FR" sz="1600" b="1" i="1" dirty="0"/>
              <a:t> lire-écrire au CP</a:t>
            </a:r>
          </a:p>
        </p:txBody>
      </p:sp>
    </p:spTree>
    <p:extLst>
      <p:ext uri="{BB962C8B-B14F-4D97-AF65-F5344CB8AC3E}">
        <p14:creationId xmlns:p14="http://schemas.microsoft.com/office/powerpoint/2010/main" val="2841916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15</a:t>
            </a:fld>
            <a:endParaRPr lang="fr-FR"/>
          </a:p>
        </p:txBody>
      </p:sp>
      <p:pic>
        <p:nvPicPr>
          <p:cNvPr id="5" name="Image 4"/>
          <p:cNvPicPr>
            <a:picLocks noChangeAspect="1"/>
          </p:cNvPicPr>
          <p:nvPr/>
        </p:nvPicPr>
        <p:blipFill>
          <a:blip r:embed="rId3"/>
          <a:stretch>
            <a:fillRect/>
          </a:stretch>
        </p:blipFill>
        <p:spPr>
          <a:xfrm>
            <a:off x="2027854" y="1056563"/>
            <a:ext cx="8322905" cy="5299788"/>
          </a:xfrm>
          <a:prstGeom prst="rect">
            <a:avLst/>
          </a:prstGeom>
        </p:spPr>
      </p:pic>
      <p:sp>
        <p:nvSpPr>
          <p:cNvPr id="3" name="ZoneTexte 2"/>
          <p:cNvSpPr txBox="1"/>
          <p:nvPr/>
        </p:nvSpPr>
        <p:spPr>
          <a:xfrm>
            <a:off x="3997875" y="375190"/>
            <a:ext cx="5040560" cy="646331"/>
          </a:xfrm>
          <a:prstGeom prst="rect">
            <a:avLst/>
          </a:prstGeom>
          <a:noFill/>
        </p:spPr>
        <p:txBody>
          <a:bodyPr wrap="square" rtlCol="0">
            <a:spAutoFit/>
          </a:bodyPr>
          <a:lstStyle/>
          <a:p>
            <a:r>
              <a:rPr lang="fr-FR" sz="3600" dirty="0"/>
              <a:t>Garder trace</a:t>
            </a:r>
          </a:p>
        </p:txBody>
      </p:sp>
    </p:spTree>
    <p:extLst>
      <p:ext uri="{BB962C8B-B14F-4D97-AF65-F5344CB8AC3E}">
        <p14:creationId xmlns:p14="http://schemas.microsoft.com/office/powerpoint/2010/main" val="268715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16</a:t>
            </a:fld>
            <a:endParaRPr lang="fr-FR"/>
          </a:p>
        </p:txBody>
      </p:sp>
      <p:sp>
        <p:nvSpPr>
          <p:cNvPr id="3" name="ZoneTexte 2"/>
          <p:cNvSpPr txBox="1"/>
          <p:nvPr/>
        </p:nvSpPr>
        <p:spPr>
          <a:xfrm>
            <a:off x="2063553" y="485192"/>
            <a:ext cx="7634064" cy="2369880"/>
          </a:xfrm>
          <a:prstGeom prst="rect">
            <a:avLst/>
          </a:prstGeom>
          <a:noFill/>
        </p:spPr>
        <p:txBody>
          <a:bodyPr wrap="square" rtlCol="0">
            <a:spAutoFit/>
          </a:bodyPr>
          <a:lstStyle/>
          <a:p>
            <a:r>
              <a:rPr lang="fr-FR" sz="2800" b="1" dirty="0"/>
              <a:t>2 Faire prendre conscience des  fonctions de l’écrit </a:t>
            </a:r>
          </a:p>
          <a:p>
            <a:r>
              <a:rPr lang="fr-FR" sz="2800" b="1" dirty="0"/>
              <a:t>b) </a:t>
            </a:r>
            <a:r>
              <a:rPr lang="fr-FR" sz="2800" b="1" dirty="0">
                <a:solidFill>
                  <a:schemeClr val="accent1"/>
                </a:solidFill>
              </a:rPr>
              <a:t>différents supports rencontrés dans la vie quotidienne </a:t>
            </a:r>
            <a:endParaRPr lang="fr-FR" sz="2800" dirty="0"/>
          </a:p>
          <a:p>
            <a:endParaRPr lang="fr-FR" dirty="0"/>
          </a:p>
          <a:p>
            <a:endParaRPr lang="fr-FR" dirty="0"/>
          </a:p>
        </p:txBody>
      </p:sp>
      <p:pic>
        <p:nvPicPr>
          <p:cNvPr id="4" name="Image 3"/>
          <p:cNvPicPr>
            <a:picLocks noChangeAspect="1"/>
          </p:cNvPicPr>
          <p:nvPr/>
        </p:nvPicPr>
        <p:blipFill>
          <a:blip r:embed="rId3"/>
          <a:stretch>
            <a:fillRect/>
          </a:stretch>
        </p:blipFill>
        <p:spPr>
          <a:xfrm>
            <a:off x="1879814" y="2617560"/>
            <a:ext cx="2779271" cy="4240440"/>
          </a:xfrm>
          <a:prstGeom prst="rect">
            <a:avLst/>
          </a:prstGeom>
        </p:spPr>
      </p:pic>
      <p:pic>
        <p:nvPicPr>
          <p:cNvPr id="5" name="Image 4"/>
          <p:cNvPicPr>
            <a:picLocks noChangeAspect="1"/>
          </p:cNvPicPr>
          <p:nvPr/>
        </p:nvPicPr>
        <p:blipFill>
          <a:blip r:embed="rId4"/>
          <a:stretch>
            <a:fillRect/>
          </a:stretch>
        </p:blipFill>
        <p:spPr>
          <a:xfrm>
            <a:off x="4757565" y="2574572"/>
            <a:ext cx="2452849" cy="4283428"/>
          </a:xfrm>
          <a:prstGeom prst="rect">
            <a:avLst/>
          </a:prstGeom>
        </p:spPr>
      </p:pic>
      <p:pic>
        <p:nvPicPr>
          <p:cNvPr id="6" name="Image 5"/>
          <p:cNvPicPr>
            <a:picLocks noChangeAspect="1"/>
          </p:cNvPicPr>
          <p:nvPr/>
        </p:nvPicPr>
        <p:blipFill>
          <a:blip r:embed="rId5"/>
          <a:stretch>
            <a:fillRect/>
          </a:stretch>
        </p:blipFill>
        <p:spPr>
          <a:xfrm>
            <a:off x="7308894" y="2574572"/>
            <a:ext cx="3067187" cy="4283428"/>
          </a:xfrm>
          <a:prstGeom prst="rect">
            <a:avLst/>
          </a:prstGeom>
        </p:spPr>
      </p:pic>
    </p:spTree>
    <p:extLst>
      <p:ext uri="{BB962C8B-B14F-4D97-AF65-F5344CB8AC3E}">
        <p14:creationId xmlns:p14="http://schemas.microsoft.com/office/powerpoint/2010/main" val="2198596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17</a:t>
            </a:fld>
            <a:endParaRPr lang="fr-FR"/>
          </a:p>
        </p:txBody>
      </p:sp>
      <p:sp>
        <p:nvSpPr>
          <p:cNvPr id="4" name="ZoneTexte 3"/>
          <p:cNvSpPr txBox="1"/>
          <p:nvPr/>
        </p:nvSpPr>
        <p:spPr>
          <a:xfrm>
            <a:off x="2102499" y="970384"/>
            <a:ext cx="7936851" cy="5016758"/>
          </a:xfrm>
          <a:prstGeom prst="rect">
            <a:avLst/>
          </a:prstGeom>
          <a:noFill/>
        </p:spPr>
        <p:txBody>
          <a:bodyPr wrap="square" rtlCol="0">
            <a:spAutoFit/>
          </a:bodyPr>
          <a:lstStyle/>
          <a:p>
            <a:r>
              <a:rPr lang="fr-FR" sz="2800" b="1" dirty="0"/>
              <a:t>Répertorier des types d’écrits, des fonctions: </a:t>
            </a:r>
          </a:p>
          <a:p>
            <a:r>
              <a:rPr lang="fr-FR" sz="2800" b="1" dirty="0">
                <a:solidFill>
                  <a:schemeClr val="accent1"/>
                </a:solidFill>
              </a:rPr>
              <a:t>c) différents écrits de la classe, de l’école</a:t>
            </a:r>
          </a:p>
          <a:p>
            <a:pPr marL="285750" indent="-285750">
              <a:buFont typeface="Wingdings" panose="05000000000000000000" pitchFamily="2" charset="2"/>
              <a:buChar char="ü"/>
            </a:pPr>
            <a:r>
              <a:rPr lang="fr-FR" sz="2400" dirty="0"/>
              <a:t> affiches d’information</a:t>
            </a:r>
          </a:p>
          <a:p>
            <a:pPr marL="285750" indent="-285750">
              <a:buFont typeface="Wingdings" panose="05000000000000000000" pitchFamily="2" charset="2"/>
              <a:buChar char="ü"/>
            </a:pPr>
            <a:r>
              <a:rPr lang="fr-FR" sz="2400" dirty="0"/>
              <a:t>billets à transmettre aux parents</a:t>
            </a:r>
          </a:p>
          <a:p>
            <a:pPr marL="285750" indent="-285750">
              <a:buFont typeface="Wingdings" panose="05000000000000000000" pitchFamily="2" charset="2"/>
              <a:buChar char="ü"/>
            </a:pPr>
            <a:r>
              <a:rPr lang="fr-FR" sz="2400" dirty="0"/>
              <a:t>albums de fiction, documentaires, magazines</a:t>
            </a:r>
          </a:p>
          <a:p>
            <a:pPr marL="285750" indent="-285750">
              <a:buFont typeface="Wingdings" panose="05000000000000000000" pitchFamily="2" charset="2"/>
              <a:buChar char="ü"/>
            </a:pPr>
            <a:r>
              <a:rPr lang="fr-FR" sz="2400" dirty="0"/>
              <a:t>différents supports d ’écrits sociaux qui rentrent à l ’école dans le cadre d ’un projet pour des activités finalisées</a:t>
            </a:r>
          </a:p>
          <a:p>
            <a:pPr marL="285750" indent="-285750">
              <a:buFont typeface="Wingdings" panose="05000000000000000000" pitchFamily="2" charset="2"/>
              <a:buChar char="ü"/>
            </a:pPr>
            <a:r>
              <a:rPr lang="fr-FR" sz="2400" dirty="0"/>
              <a:t>manuels (élémentaire)</a:t>
            </a:r>
            <a:endParaRPr lang="fr-FR" sz="2400" b="1" dirty="0">
              <a:solidFill>
                <a:schemeClr val="accent1"/>
              </a:solidFill>
            </a:endParaRPr>
          </a:p>
          <a:p>
            <a:endParaRPr lang="fr-FR" sz="2400" b="1" dirty="0"/>
          </a:p>
          <a:p>
            <a:r>
              <a:rPr lang="fr-FR" sz="2400" dirty="0"/>
              <a:t>reconnaître / nommer des supports : affiches, livres</a:t>
            </a:r>
          </a:p>
          <a:p>
            <a:r>
              <a:rPr lang="fr-FR" sz="2400" dirty="0"/>
              <a:t>(bibliothèque, manuels), fiches, en identifier les fonctions</a:t>
            </a:r>
            <a:endParaRPr lang="fr-FR" sz="2400" b="1" dirty="0"/>
          </a:p>
        </p:txBody>
      </p:sp>
    </p:spTree>
    <p:extLst>
      <p:ext uri="{BB962C8B-B14F-4D97-AF65-F5344CB8AC3E}">
        <p14:creationId xmlns:p14="http://schemas.microsoft.com/office/powerpoint/2010/main" val="2702358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18</a:t>
            </a:fld>
            <a:endParaRPr lang="fr-FR"/>
          </a:p>
        </p:txBody>
      </p:sp>
      <p:pic>
        <p:nvPicPr>
          <p:cNvPr id="4" name="Espace réservé du contenu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991544" y="1340768"/>
            <a:ext cx="8280920" cy="5196873"/>
          </a:xfrm>
          <a:prstGeom prst="rect">
            <a:avLst/>
          </a:prstGeom>
        </p:spPr>
      </p:pic>
      <p:sp>
        <p:nvSpPr>
          <p:cNvPr id="5" name="ZoneTexte 4"/>
          <p:cNvSpPr txBox="1"/>
          <p:nvPr/>
        </p:nvSpPr>
        <p:spPr>
          <a:xfrm>
            <a:off x="2279576" y="332657"/>
            <a:ext cx="7560840" cy="1384995"/>
          </a:xfrm>
          <a:prstGeom prst="rect">
            <a:avLst/>
          </a:prstGeom>
          <a:noFill/>
        </p:spPr>
        <p:txBody>
          <a:bodyPr wrap="square" rtlCol="0">
            <a:spAutoFit/>
          </a:bodyPr>
          <a:lstStyle/>
          <a:p>
            <a:endParaRPr lang="fr-FR" sz="2800" dirty="0">
              <a:solidFill>
                <a:srgbClr val="0070C0"/>
              </a:solidFill>
            </a:endParaRPr>
          </a:p>
          <a:p>
            <a:r>
              <a:rPr lang="fr-FR" sz="2800" b="1" dirty="0">
                <a:solidFill>
                  <a:srgbClr val="0070C0"/>
                </a:solidFill>
              </a:rPr>
              <a:t>Un support particulier : la méthode de lecture</a:t>
            </a:r>
          </a:p>
        </p:txBody>
      </p:sp>
    </p:spTree>
    <p:extLst>
      <p:ext uri="{BB962C8B-B14F-4D97-AF65-F5344CB8AC3E}">
        <p14:creationId xmlns:p14="http://schemas.microsoft.com/office/powerpoint/2010/main" val="580971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19</a:t>
            </a:fld>
            <a:endParaRPr lang="fr-FR"/>
          </a:p>
        </p:txBody>
      </p:sp>
      <p:pic>
        <p:nvPicPr>
          <p:cNvPr id="3" name="Image 2"/>
          <p:cNvPicPr>
            <a:picLocks noChangeAspect="1"/>
          </p:cNvPicPr>
          <p:nvPr/>
        </p:nvPicPr>
        <p:blipFill>
          <a:blip r:embed="rId3"/>
          <a:stretch>
            <a:fillRect/>
          </a:stretch>
        </p:blipFill>
        <p:spPr>
          <a:xfrm>
            <a:off x="2852738" y="947738"/>
            <a:ext cx="6486525" cy="4962525"/>
          </a:xfrm>
          <a:prstGeom prst="rect">
            <a:avLst/>
          </a:prstGeom>
        </p:spPr>
      </p:pic>
      <p:sp>
        <p:nvSpPr>
          <p:cNvPr id="4" name="ZoneTexte 3"/>
          <p:cNvSpPr txBox="1"/>
          <p:nvPr/>
        </p:nvSpPr>
        <p:spPr>
          <a:xfrm>
            <a:off x="2999656" y="332656"/>
            <a:ext cx="6339606" cy="523220"/>
          </a:xfrm>
          <a:prstGeom prst="rect">
            <a:avLst/>
          </a:prstGeom>
          <a:noFill/>
        </p:spPr>
        <p:txBody>
          <a:bodyPr wrap="square" rtlCol="0">
            <a:spAutoFit/>
          </a:bodyPr>
          <a:lstStyle/>
          <a:p>
            <a:r>
              <a:rPr lang="fr-FR" sz="2800" b="1" dirty="0">
                <a:solidFill>
                  <a:srgbClr val="0070C0"/>
                </a:solidFill>
              </a:rPr>
              <a:t>Faire formuler son projet de lecteur</a:t>
            </a:r>
          </a:p>
        </p:txBody>
      </p:sp>
    </p:spTree>
    <p:extLst>
      <p:ext uri="{BB962C8B-B14F-4D97-AF65-F5344CB8AC3E}">
        <p14:creationId xmlns:p14="http://schemas.microsoft.com/office/powerpoint/2010/main" val="718379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29481" y="1451467"/>
            <a:ext cx="6571060" cy="530223"/>
          </a:xfrm>
        </p:spPr>
        <p:txBody>
          <a:bodyPr>
            <a:normAutofit fontScale="90000"/>
          </a:bodyPr>
          <a:lstStyle/>
          <a:p>
            <a:r>
              <a:rPr lang="fr-FR" dirty="0" smtClean="0"/>
              <a:t>Les 4 composantes de la lecture </a:t>
            </a:r>
            <a:endParaRPr lang="fr-FR" dirty="0"/>
          </a:p>
        </p:txBody>
      </p:sp>
      <p:sp>
        <p:nvSpPr>
          <p:cNvPr id="3" name="Espace réservé du contenu 2"/>
          <p:cNvSpPr>
            <a:spLocks noGrp="1"/>
          </p:cNvSpPr>
          <p:nvPr>
            <p:ph idx="1"/>
          </p:nvPr>
        </p:nvSpPr>
        <p:spPr/>
        <p:txBody>
          <a:bodyPr/>
          <a:lstStyle/>
          <a:p>
            <a:endParaRPr lang="fr-FR" dirty="0"/>
          </a:p>
        </p:txBody>
      </p:sp>
      <p:sp>
        <p:nvSpPr>
          <p:cNvPr id="4" name="Rectangle à coins arrondis 3"/>
          <p:cNvSpPr/>
          <p:nvPr/>
        </p:nvSpPr>
        <p:spPr>
          <a:xfrm>
            <a:off x="2726252" y="3201439"/>
            <a:ext cx="2641418"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Identification des mots</a:t>
            </a:r>
          </a:p>
        </p:txBody>
      </p:sp>
      <p:sp>
        <p:nvSpPr>
          <p:cNvPr id="5" name="Rectangle à coins arrondis 4"/>
          <p:cNvSpPr/>
          <p:nvPr/>
        </p:nvSpPr>
        <p:spPr>
          <a:xfrm>
            <a:off x="5723592" y="3201439"/>
            <a:ext cx="2706255"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Compréhension</a:t>
            </a:r>
          </a:p>
        </p:txBody>
      </p:sp>
      <p:sp>
        <p:nvSpPr>
          <p:cNvPr id="6" name="Rectangle à coins arrondis 5"/>
          <p:cNvSpPr/>
          <p:nvPr/>
        </p:nvSpPr>
        <p:spPr>
          <a:xfrm>
            <a:off x="2726252" y="4485755"/>
            <a:ext cx="2641418"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Ecriture</a:t>
            </a:r>
          </a:p>
        </p:txBody>
      </p:sp>
      <p:sp>
        <p:nvSpPr>
          <p:cNvPr id="7" name="Rectangle à coins arrondis 6"/>
          <p:cNvSpPr/>
          <p:nvPr/>
        </p:nvSpPr>
        <p:spPr>
          <a:xfrm>
            <a:off x="5747685" y="4485755"/>
            <a:ext cx="2682163"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Acculturation</a:t>
            </a:r>
          </a:p>
        </p:txBody>
      </p:sp>
    </p:spTree>
    <p:extLst>
      <p:ext uri="{BB962C8B-B14F-4D97-AF65-F5344CB8AC3E}">
        <p14:creationId xmlns:p14="http://schemas.microsoft.com/office/powerpoint/2010/main" val="1127204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20</a:t>
            </a:fld>
            <a:endParaRPr lang="fr-FR"/>
          </a:p>
        </p:txBody>
      </p:sp>
      <p:pic>
        <p:nvPicPr>
          <p:cNvPr id="3" name="Image 2"/>
          <p:cNvPicPr>
            <a:picLocks noChangeAspect="1"/>
          </p:cNvPicPr>
          <p:nvPr/>
        </p:nvPicPr>
        <p:blipFill>
          <a:blip r:embed="rId3"/>
          <a:stretch>
            <a:fillRect/>
          </a:stretch>
        </p:blipFill>
        <p:spPr>
          <a:xfrm>
            <a:off x="-5560311" y="-9772182"/>
            <a:ext cx="26017722" cy="19049064"/>
          </a:xfrm>
          <a:prstGeom prst="rect">
            <a:avLst/>
          </a:prstGeom>
        </p:spPr>
      </p:pic>
      <p:sp>
        <p:nvSpPr>
          <p:cNvPr id="5" name="ZoneTexte 4"/>
          <p:cNvSpPr txBox="1"/>
          <p:nvPr/>
        </p:nvSpPr>
        <p:spPr>
          <a:xfrm>
            <a:off x="2362200" y="-1905000"/>
            <a:ext cx="7677150" cy="707886"/>
          </a:xfrm>
          <a:prstGeom prst="rect">
            <a:avLst/>
          </a:prstGeom>
          <a:noFill/>
        </p:spPr>
        <p:txBody>
          <a:bodyPr wrap="square" rtlCol="0">
            <a:spAutoFit/>
          </a:bodyPr>
          <a:lstStyle/>
          <a:p>
            <a:r>
              <a:rPr lang="fr-FR" sz="4000" dirty="0">
                <a:ln w="0"/>
                <a:solidFill>
                  <a:schemeClr val="accent1"/>
                </a:solidFill>
                <a:effectLst>
                  <a:outerShdw blurRad="38100" dist="25400" dir="5400000" algn="ctr" rotWithShape="0">
                    <a:srgbClr val="6E747A">
                      <a:alpha val="43000"/>
                    </a:srgbClr>
                  </a:outerShdw>
                </a:effectLst>
              </a:rPr>
              <a:t>Exprimer son projet de lecteur</a:t>
            </a:r>
          </a:p>
        </p:txBody>
      </p:sp>
    </p:spTree>
    <p:extLst>
      <p:ext uri="{BB962C8B-B14F-4D97-AF65-F5344CB8AC3E}">
        <p14:creationId xmlns:p14="http://schemas.microsoft.com/office/powerpoint/2010/main" val="2162253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21</a:t>
            </a:fld>
            <a:endParaRPr lang="fr-FR"/>
          </a:p>
        </p:txBody>
      </p:sp>
      <p:sp>
        <p:nvSpPr>
          <p:cNvPr id="3" name="ZoneTexte 2"/>
          <p:cNvSpPr txBox="1"/>
          <p:nvPr/>
        </p:nvSpPr>
        <p:spPr>
          <a:xfrm>
            <a:off x="2675620" y="153629"/>
            <a:ext cx="6840760" cy="3970318"/>
          </a:xfrm>
          <a:prstGeom prst="rect">
            <a:avLst/>
          </a:prstGeom>
          <a:noFill/>
        </p:spPr>
        <p:txBody>
          <a:bodyPr wrap="square" rtlCol="0">
            <a:spAutoFit/>
          </a:bodyPr>
          <a:lstStyle/>
          <a:p>
            <a:pPr marL="285750" indent="-285750" algn="ctr">
              <a:buFont typeface="Wingdings" panose="05000000000000000000" pitchFamily="2" charset="2"/>
              <a:buChar char="à"/>
            </a:pPr>
            <a:r>
              <a:rPr lang="fr-FR" sz="3600" b="1" dirty="0"/>
              <a:t> Prendre conscience des apprentissages faits dans la  langue maternelle, un atout pour l’apprentissage du français </a:t>
            </a:r>
          </a:p>
          <a:p>
            <a:pPr marL="285750" indent="-285750" algn="ctr">
              <a:buFont typeface="Wingdings" panose="05000000000000000000" pitchFamily="2" charset="2"/>
              <a:buChar char="à"/>
            </a:pPr>
            <a:endParaRPr lang="fr-FR" sz="3600" b="1" dirty="0"/>
          </a:p>
          <a:p>
            <a:endParaRPr lang="fr-FR" sz="3600" b="1" i="1" dirty="0"/>
          </a:p>
        </p:txBody>
      </p:sp>
      <p:pic>
        <p:nvPicPr>
          <p:cNvPr id="5" name="Image 4"/>
          <p:cNvPicPr>
            <a:picLocks noChangeAspect="1"/>
          </p:cNvPicPr>
          <p:nvPr/>
        </p:nvPicPr>
        <p:blipFill>
          <a:blip r:embed="rId3"/>
          <a:stretch>
            <a:fillRect/>
          </a:stretch>
        </p:blipFill>
        <p:spPr>
          <a:xfrm>
            <a:off x="2135560" y="2628900"/>
            <a:ext cx="7704856" cy="2960340"/>
          </a:xfrm>
          <a:prstGeom prst="rect">
            <a:avLst/>
          </a:prstGeom>
        </p:spPr>
      </p:pic>
    </p:spTree>
    <p:extLst>
      <p:ext uri="{BB962C8B-B14F-4D97-AF65-F5344CB8AC3E}">
        <p14:creationId xmlns:p14="http://schemas.microsoft.com/office/powerpoint/2010/main" val="1435284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22</a:t>
            </a:fld>
            <a:endParaRPr lang="fr-F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0786" y="0"/>
            <a:ext cx="4850429" cy="6858000"/>
          </a:xfrm>
          <a:prstGeom prst="rect">
            <a:avLst/>
          </a:prstGeom>
        </p:spPr>
      </p:pic>
    </p:spTree>
    <p:extLst>
      <p:ext uri="{BB962C8B-B14F-4D97-AF65-F5344CB8AC3E}">
        <p14:creationId xmlns:p14="http://schemas.microsoft.com/office/powerpoint/2010/main" val="3129999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23</a:t>
            </a:fld>
            <a:endParaRPr lang="fr-FR"/>
          </a:p>
        </p:txBody>
      </p:sp>
      <p:sp>
        <p:nvSpPr>
          <p:cNvPr id="3" name="Rectangle 2"/>
          <p:cNvSpPr/>
          <p:nvPr/>
        </p:nvSpPr>
        <p:spPr>
          <a:xfrm>
            <a:off x="2121159" y="503854"/>
            <a:ext cx="8098972" cy="7737503"/>
          </a:xfrm>
          <a:prstGeom prst="rect">
            <a:avLst/>
          </a:prstGeom>
        </p:spPr>
        <p:txBody>
          <a:bodyPr wrap="square">
            <a:spAutoFit/>
          </a:bodyPr>
          <a:lstStyle/>
          <a:p>
            <a:pPr algn="just">
              <a:lnSpc>
                <a:spcPct val="115000"/>
              </a:lnSpc>
              <a:defRPr/>
            </a:pPr>
            <a:r>
              <a:rPr lang="fr-FR" sz="3600" b="1" dirty="0">
                <a:latin typeface="Calibri" panose="020F0502020204030204" pitchFamily="34" charset="0"/>
                <a:ea typeface="Calibri" panose="020F0502020204030204" pitchFamily="34" charset="0"/>
                <a:cs typeface="Times New Roman" panose="02020603050405020304" pitchFamily="18" charset="0"/>
              </a:rPr>
              <a:t>Rochex, 2008</a:t>
            </a:r>
            <a:r>
              <a:rPr lang="fr-FR" sz="3600" dirty="0">
                <a:latin typeface="Calibri" panose="020F0502020204030204" pitchFamily="34" charset="0"/>
                <a:ea typeface="Calibri" panose="020F0502020204030204" pitchFamily="34" charset="0"/>
                <a:cs typeface="Times New Roman" panose="02020603050405020304" pitchFamily="18" charset="0"/>
              </a:rPr>
              <a:t>  : les conditions de la réussite du projet scolaire, la triple autorisation</a:t>
            </a:r>
          </a:p>
          <a:p>
            <a:pPr algn="just">
              <a:lnSpc>
                <a:spcPct val="115000"/>
              </a:lnSpc>
              <a:defRPr/>
            </a:pPr>
            <a:r>
              <a:rPr lang="fr-FR" sz="3600" i="1" dirty="0"/>
              <a:t>1) que le jeune s’autorise à devenir autre que ses parents, 2) que ses parents l’autorisent en retour, symboliquement, à ce qu’il ne soit pas tenu de reproduire leur histoire 3) que le jeune reconnaisse la légitimité de l’histoire et des pratiques de ses parents dont il veut s’émanciper</a:t>
            </a:r>
            <a:r>
              <a:rPr lang="fr-FR" i="1" dirty="0">
                <a:solidFill>
                  <a:srgbClr val="00B050"/>
                </a:solidFill>
              </a:rPr>
              <a:t>.</a:t>
            </a:r>
          </a:p>
        </p:txBody>
      </p:sp>
    </p:spTree>
    <p:extLst>
      <p:ext uri="{BB962C8B-B14F-4D97-AF65-F5344CB8AC3E}">
        <p14:creationId xmlns:p14="http://schemas.microsoft.com/office/powerpoint/2010/main" val="54030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24</a:t>
            </a:fld>
            <a:endParaRPr lang="fr-FR"/>
          </a:p>
        </p:txBody>
      </p:sp>
      <p:sp>
        <p:nvSpPr>
          <p:cNvPr id="4" name="ZoneTexte 3"/>
          <p:cNvSpPr txBox="1"/>
          <p:nvPr/>
        </p:nvSpPr>
        <p:spPr>
          <a:xfrm>
            <a:off x="1775520" y="34093"/>
            <a:ext cx="8640960" cy="1200329"/>
          </a:xfrm>
          <a:prstGeom prst="rect">
            <a:avLst/>
          </a:prstGeom>
          <a:noFill/>
        </p:spPr>
        <p:txBody>
          <a:bodyPr wrap="square" rtlCol="0">
            <a:spAutoFit/>
          </a:bodyPr>
          <a:lstStyle/>
          <a:p>
            <a:r>
              <a:rPr lang="fr-FR" sz="2400" b="1" dirty="0"/>
              <a:t>Inciter le langage au sein des familles et valoriser leurs compétences</a:t>
            </a:r>
          </a:p>
          <a:p>
            <a:r>
              <a:rPr lang="fr-FR" sz="2400" dirty="0"/>
              <a:t>Un dispositif : </a:t>
            </a:r>
            <a:r>
              <a:rPr lang="fr-FR" sz="2400" b="1" dirty="0"/>
              <a:t>LE SAC d’ HISTOIRES</a:t>
            </a:r>
          </a:p>
        </p:txBody>
      </p:sp>
      <p:pic>
        <p:nvPicPr>
          <p:cNvPr id="3" name="Image 2"/>
          <p:cNvPicPr>
            <a:picLocks noChangeAspect="1"/>
          </p:cNvPicPr>
          <p:nvPr/>
        </p:nvPicPr>
        <p:blipFill>
          <a:blip r:embed="rId3"/>
          <a:stretch>
            <a:fillRect/>
          </a:stretch>
        </p:blipFill>
        <p:spPr>
          <a:xfrm>
            <a:off x="2771282" y="1590253"/>
            <a:ext cx="6649436" cy="4948660"/>
          </a:xfrm>
          <a:prstGeom prst="rect">
            <a:avLst/>
          </a:prstGeom>
        </p:spPr>
      </p:pic>
    </p:spTree>
    <p:extLst>
      <p:ext uri="{BB962C8B-B14F-4D97-AF65-F5344CB8AC3E}">
        <p14:creationId xmlns:p14="http://schemas.microsoft.com/office/powerpoint/2010/main" val="3055820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25</a:t>
            </a:fld>
            <a:endParaRPr lang="fr-FR"/>
          </a:p>
        </p:txBody>
      </p:sp>
      <p:sp>
        <p:nvSpPr>
          <p:cNvPr id="3" name="Rectangle 2"/>
          <p:cNvSpPr/>
          <p:nvPr/>
        </p:nvSpPr>
        <p:spPr>
          <a:xfrm>
            <a:off x="2462893" y="819007"/>
            <a:ext cx="7539135" cy="4585871"/>
          </a:xfrm>
          <a:prstGeom prst="rect">
            <a:avLst/>
          </a:prstGeom>
        </p:spPr>
        <p:txBody>
          <a:bodyPr wrap="square">
            <a:spAutoFit/>
          </a:bodyPr>
          <a:lstStyle/>
          <a:p>
            <a:r>
              <a:rPr lang="fr-FR" sz="2800" b="1" dirty="0">
                <a:latin typeface="Arial" panose="020B0604020202020204" pitchFamily="34" charset="0"/>
              </a:rPr>
              <a:t>Descriptif</a:t>
            </a:r>
          </a:p>
          <a:p>
            <a:r>
              <a:rPr lang="fr-FR" sz="2400" b="1" dirty="0">
                <a:latin typeface="Arial" panose="020B0604020202020204" pitchFamily="34" charset="0"/>
              </a:rPr>
              <a:t>Le « sac d'histoires » est un concept issu de Suisse pour travailler la lecture à l’école primaire </a:t>
            </a:r>
          </a:p>
          <a:p>
            <a:r>
              <a:rPr lang="fr-FR" sz="2400" dirty="0">
                <a:latin typeface="Arial" panose="020B0604020202020204" pitchFamily="34" charset="0"/>
              </a:rPr>
              <a:t>Son contenu :</a:t>
            </a:r>
          </a:p>
          <a:p>
            <a:r>
              <a:rPr lang="fr-FR" sz="2400" dirty="0">
                <a:latin typeface="Arial" panose="020B0604020202020204" pitchFamily="34" charset="0"/>
              </a:rPr>
              <a:t>• Un livre bilingue pour enfants</a:t>
            </a:r>
          </a:p>
          <a:p>
            <a:r>
              <a:rPr lang="fr-FR" sz="2400" dirty="0">
                <a:latin typeface="Arial" panose="020B0604020202020204" pitchFamily="34" charset="0"/>
              </a:rPr>
              <a:t>• Un CD du livre lu dans toutes les langues de l’école. • Un glossaire à compléter de mots-clefs imagés de l'histoire. </a:t>
            </a:r>
          </a:p>
          <a:p>
            <a:r>
              <a:rPr lang="fr-FR" sz="2400" dirty="0">
                <a:latin typeface="Arial" panose="020B0604020202020204" pitchFamily="34" charset="0"/>
              </a:rPr>
              <a:t>• Un jeu de plateau en lien avec le livre (memory, lotos) créé par des élèves.</a:t>
            </a:r>
          </a:p>
          <a:p>
            <a:r>
              <a:rPr lang="fr-FR" sz="2400" dirty="0">
                <a:latin typeface="Arial" panose="020B0604020202020204" pitchFamily="34" charset="0"/>
              </a:rPr>
              <a:t>• Une « surprise » en rapport avec le livre pour « vivre » l’ouvrage.</a:t>
            </a:r>
            <a:endParaRPr lang="fr-FR" sz="2400" dirty="0"/>
          </a:p>
        </p:txBody>
      </p:sp>
    </p:spTree>
    <p:extLst>
      <p:ext uri="{BB962C8B-B14F-4D97-AF65-F5344CB8AC3E}">
        <p14:creationId xmlns:p14="http://schemas.microsoft.com/office/powerpoint/2010/main" val="3366559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26</a:t>
            </a:fld>
            <a:endParaRPr lang="fr-FR"/>
          </a:p>
        </p:txBody>
      </p:sp>
      <p:sp>
        <p:nvSpPr>
          <p:cNvPr id="3" name="ZoneTexte 2"/>
          <p:cNvSpPr txBox="1"/>
          <p:nvPr/>
        </p:nvSpPr>
        <p:spPr>
          <a:xfrm>
            <a:off x="3136900" y="977900"/>
            <a:ext cx="6362700" cy="6801862"/>
          </a:xfrm>
          <a:prstGeom prst="rect">
            <a:avLst/>
          </a:prstGeom>
          <a:noFill/>
        </p:spPr>
        <p:txBody>
          <a:bodyPr wrap="square" rtlCol="0">
            <a:spAutoFit/>
          </a:bodyPr>
          <a:lstStyle/>
          <a:p>
            <a:r>
              <a:rPr lang="fr-FR" sz="4000" dirty="0"/>
              <a:t>Appropriation des histoires</a:t>
            </a:r>
          </a:p>
          <a:p>
            <a:endParaRPr lang="fr-FR" sz="4000" dirty="0"/>
          </a:p>
          <a:p>
            <a:r>
              <a:rPr lang="fr-FR" sz="2800" b="1" dirty="0">
                <a:sym typeface="Wingdings" panose="05000000000000000000" pitchFamily="2" charset="2"/>
              </a:rPr>
              <a:t> </a:t>
            </a:r>
            <a:r>
              <a:rPr lang="fr-FR" sz="2800" b="1" dirty="0"/>
              <a:t>Enrichissement des connaissances</a:t>
            </a:r>
          </a:p>
          <a:p>
            <a:r>
              <a:rPr lang="fr-FR" sz="2800" b="1" dirty="0">
                <a:sym typeface="Wingdings" panose="05000000000000000000" pitchFamily="2" charset="2"/>
              </a:rPr>
              <a:t> </a:t>
            </a:r>
            <a:r>
              <a:rPr lang="fr-FR" sz="2800" b="1" dirty="0"/>
              <a:t>Enrichissement du lexique</a:t>
            </a:r>
          </a:p>
          <a:p>
            <a:r>
              <a:rPr lang="fr-FR" sz="2800" b="1" dirty="0">
                <a:sym typeface="Wingdings" panose="05000000000000000000" pitchFamily="2" charset="2"/>
              </a:rPr>
              <a:t> </a:t>
            </a:r>
            <a:r>
              <a:rPr lang="fr-FR" sz="2800" b="1" dirty="0"/>
              <a:t>Aide à la compréhension</a:t>
            </a:r>
          </a:p>
          <a:p>
            <a:pPr marL="285750" indent="-285750">
              <a:buFont typeface="Wingdings" panose="05000000000000000000" pitchFamily="2" charset="2"/>
              <a:buChar char="ü"/>
            </a:pPr>
            <a:r>
              <a:rPr lang="fr-FR" sz="2400" dirty="0"/>
              <a:t>        Les personnages</a:t>
            </a:r>
          </a:p>
          <a:p>
            <a:r>
              <a:rPr lang="fr-FR" dirty="0"/>
              <a:t>Ce qu’ils font </a:t>
            </a:r>
          </a:p>
          <a:p>
            <a:r>
              <a:rPr lang="fr-FR" dirty="0"/>
              <a:t>Ce qu’ils disent</a:t>
            </a:r>
          </a:p>
          <a:p>
            <a:r>
              <a:rPr lang="fr-FR" dirty="0"/>
              <a:t>Ce qu’ils pensent</a:t>
            </a:r>
          </a:p>
          <a:p>
            <a:r>
              <a:rPr lang="fr-FR" dirty="0"/>
              <a:t>Les liens qu’ils ont entre eux</a:t>
            </a:r>
          </a:p>
          <a:p>
            <a:pPr marL="285750" indent="-285750">
              <a:buFont typeface="Wingdings" panose="05000000000000000000" pitchFamily="2" charset="2"/>
              <a:buChar char="ü"/>
            </a:pPr>
            <a:r>
              <a:rPr lang="fr-FR" sz="2400" dirty="0"/>
              <a:t>Les relations causales</a:t>
            </a:r>
          </a:p>
          <a:p>
            <a:pPr marL="285750" indent="-285750">
              <a:buFont typeface="Wingdings" panose="05000000000000000000" pitchFamily="2" charset="2"/>
              <a:buChar char="ü"/>
            </a:pPr>
            <a:r>
              <a:rPr lang="fr-FR" sz="2400" dirty="0"/>
              <a:t>La structuration de l’histoire:</a:t>
            </a:r>
          </a:p>
          <a:p>
            <a:r>
              <a:rPr lang="fr-FR" dirty="0"/>
              <a:t>Le temps, les grandes étapes du récit, la chronologie, la simultanéité</a:t>
            </a:r>
          </a:p>
          <a:p>
            <a:pPr marL="285750" indent="-285750">
              <a:buFont typeface="Wingdings" panose="05000000000000000000" pitchFamily="2" charset="2"/>
              <a:buChar char="ü"/>
            </a:pPr>
            <a:r>
              <a:rPr lang="fr-FR" sz="2400" dirty="0"/>
              <a:t>Les lieux</a:t>
            </a:r>
          </a:p>
        </p:txBody>
      </p:sp>
    </p:spTree>
    <p:extLst>
      <p:ext uri="{BB962C8B-B14F-4D97-AF65-F5344CB8AC3E}">
        <p14:creationId xmlns:p14="http://schemas.microsoft.com/office/powerpoint/2010/main" val="1279402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27</a:t>
            </a:fld>
            <a:endParaRPr lang="fr-FR"/>
          </a:p>
        </p:txBody>
      </p:sp>
      <p:sp>
        <p:nvSpPr>
          <p:cNvPr id="3" name="ZoneTexte 2"/>
          <p:cNvSpPr txBox="1"/>
          <p:nvPr/>
        </p:nvSpPr>
        <p:spPr>
          <a:xfrm>
            <a:off x="2195805" y="781389"/>
            <a:ext cx="7843547" cy="5078313"/>
          </a:xfrm>
          <a:prstGeom prst="rect">
            <a:avLst/>
          </a:prstGeom>
          <a:noFill/>
        </p:spPr>
        <p:txBody>
          <a:bodyPr wrap="square" rtlCol="0">
            <a:spAutoFit/>
          </a:bodyPr>
          <a:lstStyle/>
          <a:p>
            <a:r>
              <a:rPr lang="fr-FR" sz="4000" b="1" dirty="0"/>
              <a:t>Le point sur la recherche en matière de pratiques de classes</a:t>
            </a:r>
          </a:p>
          <a:p>
            <a:endParaRPr lang="fr-FR" dirty="0"/>
          </a:p>
          <a:p>
            <a:r>
              <a:rPr lang="fr-FR" sz="2400" dirty="0"/>
              <a:t>Recherche Lire Ecrire Roland </a:t>
            </a:r>
            <a:r>
              <a:rPr lang="fr-FR" sz="2400" dirty="0" err="1"/>
              <a:t>Goigoux</a:t>
            </a:r>
            <a:endParaRPr lang="fr-FR" sz="2400" dirty="0"/>
          </a:p>
          <a:p>
            <a:r>
              <a:rPr lang="fr-FR" sz="2400" dirty="0"/>
              <a:t>131 classes , 3 semaines d’observation  autour des différentes composantes de la lecture</a:t>
            </a:r>
          </a:p>
          <a:p>
            <a:endParaRPr lang="fr-FR" sz="2400" dirty="0"/>
          </a:p>
          <a:p>
            <a:r>
              <a:rPr lang="fr-FR" sz="2400" b="1" dirty="0"/>
              <a:t>Colloque Lire Ecrire 25 septembre 2015 </a:t>
            </a:r>
            <a:r>
              <a:rPr lang="fr-FR" sz="2400" dirty="0"/>
              <a:t>Marianne TIRE, Anne VADCAR</a:t>
            </a:r>
          </a:p>
          <a:p>
            <a:endParaRPr lang="fr-FR" sz="2400" b="1" dirty="0"/>
          </a:p>
          <a:p>
            <a:endParaRPr lang="fr-FR" dirty="0"/>
          </a:p>
        </p:txBody>
      </p:sp>
    </p:spTree>
    <p:extLst>
      <p:ext uri="{BB962C8B-B14F-4D97-AF65-F5344CB8AC3E}">
        <p14:creationId xmlns:p14="http://schemas.microsoft.com/office/powerpoint/2010/main" val="1801294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811183C5-77F7-462C-8E54-F7E0A12CE0D9}" type="slidenum">
              <a:rPr lang="fr-FR" altLang="fr-FR" smtClean="0"/>
              <a:pPr/>
              <a:t>28</a:t>
            </a:fld>
            <a:endParaRPr lang="fr-FR" altLang="fr-FR"/>
          </a:p>
        </p:txBody>
      </p:sp>
      <p:pic>
        <p:nvPicPr>
          <p:cNvPr id="6" name="Image 5"/>
          <p:cNvPicPr>
            <a:picLocks noChangeAspect="1"/>
          </p:cNvPicPr>
          <p:nvPr/>
        </p:nvPicPr>
        <p:blipFill>
          <a:blip r:embed="rId3"/>
          <a:stretch>
            <a:fillRect/>
          </a:stretch>
        </p:blipFill>
        <p:spPr>
          <a:xfrm>
            <a:off x="2581846" y="1052736"/>
            <a:ext cx="7892405" cy="3646584"/>
          </a:xfrm>
          <a:prstGeom prst="rect">
            <a:avLst/>
          </a:prstGeom>
        </p:spPr>
      </p:pic>
      <p:pic>
        <p:nvPicPr>
          <p:cNvPr id="8" name="Image 7"/>
          <p:cNvPicPr>
            <a:picLocks noChangeAspect="1"/>
          </p:cNvPicPr>
          <p:nvPr/>
        </p:nvPicPr>
        <p:blipFill>
          <a:blip r:embed="rId4"/>
          <a:stretch>
            <a:fillRect/>
          </a:stretch>
        </p:blipFill>
        <p:spPr>
          <a:xfrm>
            <a:off x="6528048" y="4797153"/>
            <a:ext cx="3806374" cy="1704478"/>
          </a:xfrm>
          <a:prstGeom prst="rect">
            <a:avLst/>
          </a:prstGeom>
        </p:spPr>
      </p:pic>
      <p:sp>
        <p:nvSpPr>
          <p:cNvPr id="10" name="ZoneTexte 9"/>
          <p:cNvSpPr txBox="1"/>
          <p:nvPr/>
        </p:nvSpPr>
        <p:spPr>
          <a:xfrm>
            <a:off x="2486527" y="344851"/>
            <a:ext cx="7697525" cy="1323439"/>
          </a:xfrm>
          <a:prstGeom prst="rect">
            <a:avLst/>
          </a:prstGeom>
          <a:noFill/>
        </p:spPr>
        <p:txBody>
          <a:bodyPr wrap="square" rtlCol="0">
            <a:spAutoFit/>
          </a:bodyPr>
          <a:lstStyle/>
          <a:p>
            <a:r>
              <a:rPr lang="fr-FR" sz="4000" dirty="0"/>
              <a:t>Effets des pratiques </a:t>
            </a:r>
            <a:r>
              <a:rPr lang="fr-FR" sz="4000" dirty="0" err="1"/>
              <a:t>acculturantes</a:t>
            </a:r>
            <a:r>
              <a:rPr lang="fr-FR" sz="4000" dirty="0"/>
              <a:t> </a:t>
            </a:r>
          </a:p>
        </p:txBody>
      </p:sp>
    </p:spTree>
    <p:extLst>
      <p:ext uri="{BB962C8B-B14F-4D97-AF65-F5344CB8AC3E}">
        <p14:creationId xmlns:p14="http://schemas.microsoft.com/office/powerpoint/2010/main" val="589542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lgn="r"/>
            <a:fld id="{5BA5A1A8-9E8D-4C68-AC2B-D0B00C8F7151}" type="slidenum">
              <a:rPr lang="fr-FR" smtClean="0"/>
              <a:pPr algn="r"/>
              <a:t>29</a:t>
            </a:fld>
            <a:endParaRPr lang="fr-FR" dirty="0"/>
          </a:p>
        </p:txBody>
      </p:sp>
      <p:sp>
        <p:nvSpPr>
          <p:cNvPr id="3" name="ZoneTexte 2"/>
          <p:cNvSpPr txBox="1"/>
          <p:nvPr/>
        </p:nvSpPr>
        <p:spPr>
          <a:xfrm>
            <a:off x="1924049" y="250494"/>
            <a:ext cx="7025640" cy="1077218"/>
          </a:xfrm>
          <a:prstGeom prst="rect">
            <a:avLst/>
          </a:prstGeom>
          <a:noFill/>
        </p:spPr>
        <p:txBody>
          <a:bodyPr wrap="square" rtlCol="0">
            <a:spAutoFit/>
          </a:bodyPr>
          <a:lstStyle/>
          <a:p>
            <a:r>
              <a:rPr lang="fr-FR" sz="3200" b="1" dirty="0"/>
              <a:t>La nature de l’acculturation en classe: Quatre observables </a:t>
            </a:r>
          </a:p>
        </p:txBody>
      </p:sp>
      <p:sp>
        <p:nvSpPr>
          <p:cNvPr id="2" name="Rectangle à coins arrondis 1"/>
          <p:cNvSpPr/>
          <p:nvPr/>
        </p:nvSpPr>
        <p:spPr>
          <a:xfrm>
            <a:off x="1889755" y="5736116"/>
            <a:ext cx="2661118" cy="985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 TYPES D’ÉCRITS</a:t>
            </a:r>
          </a:p>
        </p:txBody>
      </p:sp>
      <p:sp>
        <p:nvSpPr>
          <p:cNvPr id="6" name="Rectangle à coins arrondis 5"/>
          <p:cNvSpPr/>
          <p:nvPr/>
        </p:nvSpPr>
        <p:spPr>
          <a:xfrm>
            <a:off x="1889760" y="2777175"/>
            <a:ext cx="2460567" cy="10183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 OBJETS</a:t>
            </a:r>
          </a:p>
        </p:txBody>
      </p:sp>
      <p:sp>
        <p:nvSpPr>
          <p:cNvPr id="7" name="Rectangle à coins arrondis 6"/>
          <p:cNvSpPr/>
          <p:nvPr/>
        </p:nvSpPr>
        <p:spPr>
          <a:xfrm>
            <a:off x="1889756" y="1384867"/>
            <a:ext cx="2460567" cy="10183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 LIEUX</a:t>
            </a:r>
          </a:p>
        </p:txBody>
      </p:sp>
      <p:sp>
        <p:nvSpPr>
          <p:cNvPr id="8" name="Rectangle à coins arrondis 7"/>
          <p:cNvSpPr/>
          <p:nvPr/>
        </p:nvSpPr>
        <p:spPr>
          <a:xfrm>
            <a:off x="1889755" y="4343808"/>
            <a:ext cx="2460567" cy="10183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LES LETTRÉS</a:t>
            </a:r>
          </a:p>
        </p:txBody>
      </p:sp>
      <p:cxnSp>
        <p:nvCxnSpPr>
          <p:cNvPr id="10" name="Connecteur droit avec flèche 9"/>
          <p:cNvCxnSpPr/>
          <p:nvPr/>
        </p:nvCxnSpPr>
        <p:spPr>
          <a:xfrm>
            <a:off x="4516582" y="1948117"/>
            <a:ext cx="8859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4550872" y="3286328"/>
            <a:ext cx="8859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4516582" y="4624539"/>
            <a:ext cx="8859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4516582" y="5910440"/>
            <a:ext cx="8859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436870" y="2709412"/>
            <a:ext cx="4857057" cy="10183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defRPr/>
            </a:pPr>
            <a:r>
              <a:rPr 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différents types de livres, journaux, manuels, revues, albums, encyclopédies, cahiers, affiches, lettres, prospectus, etc.</a:t>
            </a:r>
          </a:p>
        </p:txBody>
      </p:sp>
      <p:sp>
        <p:nvSpPr>
          <p:cNvPr id="16" name="Rectangle 15"/>
          <p:cNvSpPr/>
          <p:nvPr/>
        </p:nvSpPr>
        <p:spPr>
          <a:xfrm>
            <a:off x="5436870" y="1313433"/>
            <a:ext cx="4857057" cy="10183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defRPr/>
            </a:pPr>
            <a:r>
              <a:rPr 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le coin lecture, la bibliothèque, la librairie, le musée, l’atelier de lecture ou d’écriture, etc.</a:t>
            </a:r>
          </a:p>
        </p:txBody>
      </p:sp>
      <p:sp>
        <p:nvSpPr>
          <p:cNvPr id="17" name="Rectangle 16"/>
          <p:cNvSpPr/>
          <p:nvPr/>
        </p:nvSpPr>
        <p:spPr>
          <a:xfrm>
            <a:off x="5436870" y="4066588"/>
            <a:ext cx="4857057" cy="10183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defRPr/>
            </a:pPr>
            <a:r>
              <a:rPr 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les pratiquants de la lecture et de l’écriture, les « usagers » de l’écrit.</a:t>
            </a:r>
          </a:p>
        </p:txBody>
      </p:sp>
      <p:sp>
        <p:nvSpPr>
          <p:cNvPr id="18" name="Rectangle 17"/>
          <p:cNvSpPr/>
          <p:nvPr/>
        </p:nvSpPr>
        <p:spPr>
          <a:xfrm>
            <a:off x="5909388" y="6570694"/>
            <a:ext cx="9812835" cy="338554"/>
          </a:xfrm>
          <a:prstGeom prst="rect">
            <a:avLst/>
          </a:prstGeom>
        </p:spPr>
        <p:txBody>
          <a:bodyPr wrap="square">
            <a:spAutoFit/>
          </a:bodyPr>
          <a:lstStyle/>
          <a:p>
            <a:r>
              <a:rPr lang="fr-FR" sz="1600" b="1" i="1" dirty="0"/>
              <a:t>Source: recherche </a:t>
            </a:r>
            <a:r>
              <a:rPr lang="fr-FR" sz="1600" b="1" i="1" dirty="0" err="1"/>
              <a:t>Ifé</a:t>
            </a:r>
            <a:r>
              <a:rPr lang="fr-FR" sz="1600" b="1" i="1" dirty="0"/>
              <a:t> lire-écrire au CP</a:t>
            </a:r>
          </a:p>
        </p:txBody>
      </p:sp>
      <p:sp>
        <p:nvSpPr>
          <p:cNvPr id="20" name="Rectangle 19"/>
          <p:cNvSpPr/>
          <p:nvPr/>
        </p:nvSpPr>
        <p:spPr>
          <a:xfrm>
            <a:off x="5366312" y="5280818"/>
            <a:ext cx="4927615" cy="1142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Calibri" panose="020F0502020204030204" pitchFamily="34" charset="0"/>
                <a:ea typeface="Calibri" panose="020F0502020204030204" pitchFamily="34" charset="0"/>
                <a:cs typeface="Times New Roman" panose="02020603050405020304" pitchFamily="18" charset="0"/>
              </a:rPr>
              <a:t>écrits fonctionnels (pour nommer, lister), textes informatifs, textes fictionnels, textes littéraires, textes scientifiques, écrits prescriptifs (pour agir, faire), etc.</a:t>
            </a:r>
            <a:endParaRPr lang="fr-FR" dirty="0">
              <a:solidFill>
                <a:schemeClr val="tx1"/>
              </a:solidFill>
            </a:endParaRPr>
          </a:p>
        </p:txBody>
      </p:sp>
    </p:spTree>
    <p:extLst>
      <p:ext uri="{BB962C8B-B14F-4D97-AF65-F5344CB8AC3E}">
        <p14:creationId xmlns:p14="http://schemas.microsoft.com/office/powerpoint/2010/main" val="3213330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6513" y="1126961"/>
            <a:ext cx="7968567" cy="707886"/>
          </a:xfrm>
          <a:prstGeom prst="rect">
            <a:avLst/>
          </a:prstGeom>
        </p:spPr>
        <p:txBody>
          <a:bodyPr wrap="square">
            <a:spAutoFit/>
          </a:bodyPr>
          <a:lstStyle/>
          <a:p>
            <a:pPr algn="ctr"/>
            <a:endParaRPr lang="fr-FR" sz="4000" dirty="0"/>
          </a:p>
        </p:txBody>
      </p:sp>
      <p:sp>
        <p:nvSpPr>
          <p:cNvPr id="7" name="Sous-titre 2"/>
          <p:cNvSpPr txBox="1">
            <a:spLocks/>
          </p:cNvSpPr>
          <p:nvPr/>
        </p:nvSpPr>
        <p:spPr>
          <a:xfrm>
            <a:off x="984655" y="670857"/>
            <a:ext cx="8947230" cy="1752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fr-FR" dirty="0"/>
          </a:p>
        </p:txBody>
      </p:sp>
      <p:sp>
        <p:nvSpPr>
          <p:cNvPr id="2" name="ZoneTexte 1"/>
          <p:cNvSpPr txBox="1"/>
          <p:nvPr/>
        </p:nvSpPr>
        <p:spPr>
          <a:xfrm>
            <a:off x="2367303" y="1834848"/>
            <a:ext cx="7564582" cy="646331"/>
          </a:xfrm>
          <a:prstGeom prst="rect">
            <a:avLst/>
          </a:prstGeom>
          <a:noFill/>
        </p:spPr>
        <p:txBody>
          <a:bodyPr wrap="square" rtlCol="0">
            <a:spAutoFit/>
          </a:bodyPr>
          <a:lstStyle/>
          <a:p>
            <a:pPr algn="ctr"/>
            <a:endParaRPr lang="fr-FR" sz="3600" b="1" dirty="0"/>
          </a:p>
        </p:txBody>
      </p:sp>
      <p:sp>
        <p:nvSpPr>
          <p:cNvPr id="4" name="ZoneTexte 3"/>
          <p:cNvSpPr txBox="1"/>
          <p:nvPr/>
        </p:nvSpPr>
        <p:spPr>
          <a:xfrm>
            <a:off x="2146874" y="2290952"/>
            <a:ext cx="8131953" cy="4770537"/>
          </a:xfrm>
          <a:prstGeom prst="rect">
            <a:avLst/>
          </a:prstGeom>
          <a:noFill/>
        </p:spPr>
        <p:txBody>
          <a:bodyPr wrap="square" rtlCol="0">
            <a:spAutoFit/>
          </a:bodyPr>
          <a:lstStyle/>
          <a:p>
            <a:pPr algn="ctr"/>
            <a:r>
              <a:rPr lang="fr-FR" sz="3200" b="1" dirty="0"/>
              <a:t>Une problématique :</a:t>
            </a:r>
          </a:p>
          <a:p>
            <a:r>
              <a:rPr lang="fr-FR" b="1" i="1" dirty="0"/>
              <a:t>Dans les classes dédoublées (à 12 élèves) ou les classes à 24 élèves avec deux enseignants, quelles opportunités pour répondre aux questions suivantes :</a:t>
            </a:r>
          </a:p>
          <a:p>
            <a:endParaRPr lang="fr-FR" b="1" i="1" dirty="0"/>
          </a:p>
          <a:p>
            <a:r>
              <a:rPr lang="fr-FR" sz="4000" dirty="0"/>
              <a:t>Comment accompagner la construction d’un parcours du lecteur et d’une acculturation en lien avec les familles ?</a:t>
            </a:r>
          </a:p>
          <a:p>
            <a:endParaRPr lang="fr-FR" sz="4000" b="1" i="1" dirty="0"/>
          </a:p>
        </p:txBody>
      </p:sp>
    </p:spTree>
    <p:extLst>
      <p:ext uri="{BB962C8B-B14F-4D97-AF65-F5344CB8AC3E}">
        <p14:creationId xmlns:p14="http://schemas.microsoft.com/office/powerpoint/2010/main" val="1723280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11183C5-77F7-462C-8E54-F7E0A12CE0D9}" type="slidenum">
              <a:rPr lang="fr-FR" altLang="fr-FR" smtClean="0"/>
              <a:pPr/>
              <a:t>30</a:t>
            </a:fld>
            <a:endParaRPr lang="fr-FR" altLang="fr-FR"/>
          </a:p>
        </p:txBody>
      </p:sp>
      <p:pic>
        <p:nvPicPr>
          <p:cNvPr id="5" name="Image 4"/>
          <p:cNvPicPr/>
          <p:nvPr/>
        </p:nvPicPr>
        <p:blipFill>
          <a:blip r:embed="rId3"/>
          <a:stretch>
            <a:fillRect/>
          </a:stretch>
        </p:blipFill>
        <p:spPr>
          <a:xfrm>
            <a:off x="1991544" y="620688"/>
            <a:ext cx="8280920" cy="5832648"/>
          </a:xfrm>
          <a:prstGeom prst="rect">
            <a:avLst/>
          </a:prstGeom>
        </p:spPr>
      </p:pic>
    </p:spTree>
    <p:extLst>
      <p:ext uri="{BB962C8B-B14F-4D97-AF65-F5344CB8AC3E}">
        <p14:creationId xmlns:p14="http://schemas.microsoft.com/office/powerpoint/2010/main" val="1974747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31</a:t>
            </a:fld>
            <a:endParaRPr lang="fr-FR"/>
          </a:p>
        </p:txBody>
      </p:sp>
      <p:sp>
        <p:nvSpPr>
          <p:cNvPr id="3" name="ZoneTexte 2"/>
          <p:cNvSpPr txBox="1"/>
          <p:nvPr/>
        </p:nvSpPr>
        <p:spPr>
          <a:xfrm>
            <a:off x="2699657" y="261258"/>
            <a:ext cx="6979298" cy="1323439"/>
          </a:xfrm>
          <a:prstGeom prst="rect">
            <a:avLst/>
          </a:prstGeom>
          <a:noFill/>
        </p:spPr>
        <p:txBody>
          <a:bodyPr wrap="square" rtlCol="0">
            <a:spAutoFit/>
          </a:bodyPr>
          <a:lstStyle/>
          <a:p>
            <a:r>
              <a:rPr lang="fr-FR" sz="4000" b="1" dirty="0"/>
              <a:t>Conclusions quant au volet acculturation</a:t>
            </a:r>
          </a:p>
        </p:txBody>
      </p:sp>
      <p:sp>
        <p:nvSpPr>
          <p:cNvPr id="4" name="ZoneTexte 3"/>
          <p:cNvSpPr txBox="1"/>
          <p:nvPr/>
        </p:nvSpPr>
        <p:spPr>
          <a:xfrm>
            <a:off x="2457062" y="1687355"/>
            <a:ext cx="7800391" cy="4431983"/>
          </a:xfrm>
          <a:prstGeom prst="rect">
            <a:avLst/>
          </a:prstGeom>
          <a:noFill/>
        </p:spPr>
        <p:txBody>
          <a:bodyPr wrap="square" rtlCol="0">
            <a:spAutoFit/>
          </a:bodyPr>
          <a:lstStyle/>
          <a:p>
            <a:r>
              <a:rPr lang="fr-FR" sz="2400" b="1" dirty="0"/>
              <a:t>Une pratique de classe très </a:t>
            </a:r>
            <a:r>
              <a:rPr lang="fr-FR" sz="2400" b="1" dirty="0" err="1"/>
              <a:t>acculturante</a:t>
            </a:r>
            <a:r>
              <a:rPr lang="fr-FR" sz="2400" b="1" dirty="0"/>
              <a:t> contribue à la réussite des élèves dans tous les domaines d’apprentissage du lire écrire</a:t>
            </a:r>
          </a:p>
          <a:p>
            <a:endParaRPr lang="fr-FR" sz="2400" b="1" dirty="0"/>
          </a:p>
          <a:p>
            <a:r>
              <a:rPr lang="fr-FR" sz="2400" b="1" dirty="0"/>
              <a:t>L’acculturation a besoin d’être déployée dans toutes ses dimensions</a:t>
            </a:r>
          </a:p>
          <a:p>
            <a:r>
              <a:rPr lang="fr-FR" sz="2400" dirty="0"/>
              <a:t>Il faut </a:t>
            </a:r>
            <a:r>
              <a:rPr lang="fr-FR" sz="2400" b="1" dirty="0"/>
              <a:t>articuler fortement l’orientation culturelle et disciplinaire</a:t>
            </a:r>
            <a:r>
              <a:rPr lang="fr-FR" sz="2400" dirty="0"/>
              <a:t> des apprentissages</a:t>
            </a:r>
          </a:p>
          <a:p>
            <a:r>
              <a:rPr lang="fr-FR" sz="2400" dirty="0"/>
              <a:t>Relève d’une </a:t>
            </a:r>
            <a:r>
              <a:rPr lang="fr-FR" sz="2400" b="1" dirty="0"/>
              <a:t>médiation associée à des gestes professionnels </a:t>
            </a:r>
            <a:r>
              <a:rPr lang="fr-FR" sz="2400" dirty="0"/>
              <a:t>efficients</a:t>
            </a:r>
          </a:p>
          <a:p>
            <a:endParaRPr lang="fr-FR" sz="2400" dirty="0"/>
          </a:p>
          <a:p>
            <a:endParaRPr lang="fr-FR" dirty="0"/>
          </a:p>
        </p:txBody>
      </p:sp>
    </p:spTree>
    <p:extLst>
      <p:ext uri="{BB962C8B-B14F-4D97-AF65-F5344CB8AC3E}">
        <p14:creationId xmlns:p14="http://schemas.microsoft.com/office/powerpoint/2010/main" val="1314036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lgn="r"/>
            <a:fld id="{5BA5A1A8-9E8D-4C68-AC2B-D0B00C8F7151}" type="slidenum">
              <a:rPr lang="fr-FR" smtClean="0"/>
              <a:pPr algn="r"/>
              <a:t>32</a:t>
            </a:fld>
            <a:endParaRPr lang="fr-FR" dirty="0"/>
          </a:p>
        </p:txBody>
      </p:sp>
      <p:sp>
        <p:nvSpPr>
          <p:cNvPr id="3" name="ZoneTexte 2"/>
          <p:cNvSpPr txBox="1"/>
          <p:nvPr/>
        </p:nvSpPr>
        <p:spPr>
          <a:xfrm>
            <a:off x="1889760" y="586596"/>
            <a:ext cx="7025640" cy="1077218"/>
          </a:xfrm>
          <a:prstGeom prst="rect">
            <a:avLst/>
          </a:prstGeom>
          <a:noFill/>
        </p:spPr>
        <p:txBody>
          <a:bodyPr wrap="square" rtlCol="0">
            <a:spAutoFit/>
          </a:bodyPr>
          <a:lstStyle/>
          <a:p>
            <a:r>
              <a:rPr lang="fr-FR" sz="3200" b="1" dirty="0"/>
              <a:t>Les conditions favorisant l’acculturation</a:t>
            </a:r>
          </a:p>
        </p:txBody>
      </p:sp>
      <p:sp>
        <p:nvSpPr>
          <p:cNvPr id="4" name="Rectangle 3"/>
          <p:cNvSpPr/>
          <p:nvPr/>
        </p:nvSpPr>
        <p:spPr>
          <a:xfrm>
            <a:off x="1889761" y="1663815"/>
            <a:ext cx="8487295" cy="5189113"/>
          </a:xfrm>
          <a:prstGeom prst="rect">
            <a:avLst/>
          </a:prstGeom>
        </p:spPr>
        <p:txBody>
          <a:bodyPr wrap="square">
            <a:spAutoFit/>
          </a:bodyPr>
          <a:lstStyle/>
          <a:p>
            <a:pPr algn="just">
              <a:lnSpc>
                <a:spcPct val="115000"/>
              </a:lnSpc>
              <a:defRPr/>
            </a:pP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defRPr/>
            </a:pPr>
            <a:r>
              <a:rPr lang="fr-FR" sz="2400" dirty="0">
                <a:latin typeface="Calibri" panose="020F0502020204030204" pitchFamily="34" charset="0"/>
                <a:ea typeface="Calibri" panose="020F0502020204030204" pitchFamily="34" charset="0"/>
                <a:cs typeface="Times New Roman" panose="02020603050405020304" pitchFamily="18" charset="0"/>
              </a:rPr>
              <a:t>Les classes qualifiées de très </a:t>
            </a:r>
            <a:r>
              <a:rPr lang="fr-FR" sz="2400" dirty="0" err="1">
                <a:latin typeface="Calibri" panose="020F0502020204030204" pitchFamily="34" charset="0"/>
                <a:ea typeface="Calibri" panose="020F0502020204030204" pitchFamily="34" charset="0"/>
                <a:cs typeface="Times New Roman" panose="02020603050405020304" pitchFamily="18" charset="0"/>
              </a:rPr>
              <a:t>acculturantes</a:t>
            </a:r>
            <a:r>
              <a:rPr lang="fr-FR" sz="2400" dirty="0">
                <a:latin typeface="Calibri" panose="020F0502020204030204" pitchFamily="34" charset="0"/>
                <a:ea typeface="Calibri" panose="020F0502020204030204" pitchFamily="34" charset="0"/>
                <a:cs typeface="Times New Roman" panose="02020603050405020304" pitchFamily="18" charset="0"/>
              </a:rPr>
              <a:t> se caractérisent à la fois par </a:t>
            </a:r>
          </a:p>
          <a:p>
            <a:pPr marL="342900" indent="-342900" algn="just">
              <a:lnSpc>
                <a:spcPct val="115000"/>
              </a:lnSpc>
              <a:buFont typeface="Wingdings" panose="05000000000000000000" pitchFamily="2" charset="2"/>
              <a:buChar char=""/>
              <a:defRPr/>
            </a:pPr>
            <a:r>
              <a:rPr lang="fr-FR" sz="2400" dirty="0">
                <a:latin typeface="Calibri" panose="020F0502020204030204" pitchFamily="34" charset="0"/>
                <a:ea typeface="Calibri" panose="020F0502020204030204" pitchFamily="34" charset="0"/>
                <a:cs typeface="Times New Roman" panose="02020603050405020304" pitchFamily="18" charset="0"/>
              </a:rPr>
              <a:t>un </a:t>
            </a:r>
            <a:r>
              <a:rPr lang="fr-FR" sz="2400" b="1" dirty="0">
                <a:latin typeface="Calibri" panose="020F0502020204030204" pitchFamily="34" charset="0"/>
                <a:ea typeface="Calibri" panose="020F0502020204030204" pitchFamily="34" charset="0"/>
                <a:cs typeface="Times New Roman" panose="02020603050405020304" pitchFamily="18" charset="0"/>
              </a:rPr>
              <a:t>usage important du texte dans des situations de classe diversifiées</a:t>
            </a:r>
            <a:r>
              <a:rPr lang="fr-FR" sz="24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lnSpc>
                <a:spcPct val="115000"/>
              </a:lnSpc>
              <a:buFont typeface="Wingdings" panose="05000000000000000000" pitchFamily="2" charset="2"/>
              <a:buChar char=""/>
              <a:defRPr/>
            </a:pPr>
            <a:r>
              <a:rPr lang="fr-FR" sz="2400" dirty="0">
                <a:latin typeface="Calibri" panose="020F0502020204030204" pitchFamily="34" charset="0"/>
                <a:ea typeface="Calibri" panose="020F0502020204030204" pitchFamily="34" charset="0"/>
                <a:cs typeface="Times New Roman" panose="02020603050405020304" pitchFamily="18" charset="0"/>
              </a:rPr>
              <a:t>un souci </a:t>
            </a:r>
            <a:r>
              <a:rPr lang="fr-FR" sz="2400" b="1" dirty="0">
                <a:latin typeface="Calibri" panose="020F0502020204030204" pitchFamily="34" charset="0"/>
                <a:ea typeface="Calibri" panose="020F0502020204030204" pitchFamily="34" charset="0"/>
                <a:cs typeface="Times New Roman" panose="02020603050405020304" pitchFamily="18" charset="0"/>
              </a:rPr>
              <a:t>de varier les types d’écrits</a:t>
            </a:r>
            <a:r>
              <a:rPr lang="fr-FR" sz="2400" dirty="0">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lnSpc>
                <a:spcPct val="115000"/>
              </a:lnSpc>
              <a:buFont typeface="Wingdings" panose="05000000000000000000" pitchFamily="2" charset="2"/>
              <a:buChar char=""/>
              <a:defRPr/>
            </a:pPr>
            <a:r>
              <a:rPr lang="fr-FR" sz="2400" dirty="0">
                <a:latin typeface="Calibri" panose="020F0502020204030204" pitchFamily="34" charset="0"/>
                <a:ea typeface="Calibri" panose="020F0502020204030204" pitchFamily="34" charset="0"/>
                <a:cs typeface="Times New Roman" panose="02020603050405020304" pitchFamily="18" charset="0"/>
              </a:rPr>
              <a:t>un usage </a:t>
            </a:r>
            <a:r>
              <a:rPr lang="fr-FR" sz="2400" b="1" dirty="0">
                <a:latin typeface="Calibri" panose="020F0502020204030204" pitchFamily="34" charset="0"/>
                <a:ea typeface="Calibri" panose="020F0502020204030204" pitchFamily="34" charset="0"/>
                <a:cs typeface="Times New Roman" panose="02020603050405020304" pitchFamily="18" charset="0"/>
              </a:rPr>
              <a:t>important et diversifié </a:t>
            </a:r>
            <a:r>
              <a:rPr lang="fr-FR" sz="2400" dirty="0">
                <a:latin typeface="Calibri" panose="020F0502020204030204" pitchFamily="34" charset="0"/>
                <a:ea typeface="Calibri" panose="020F0502020204030204" pitchFamily="34" charset="0"/>
                <a:cs typeface="Times New Roman" panose="02020603050405020304" pitchFamily="18" charset="0"/>
              </a:rPr>
              <a:t>de l’album,</a:t>
            </a:r>
          </a:p>
          <a:p>
            <a:pPr marL="342900" indent="-342900" algn="just">
              <a:lnSpc>
                <a:spcPct val="115000"/>
              </a:lnSpc>
              <a:buFont typeface="Wingdings" panose="05000000000000000000" pitchFamily="2" charset="2"/>
              <a:buChar char=""/>
              <a:defRPr/>
            </a:pPr>
            <a:r>
              <a:rPr lang="fr-FR" sz="2400" dirty="0">
                <a:latin typeface="Calibri" panose="020F0502020204030204" pitchFamily="34" charset="0"/>
                <a:ea typeface="Calibri" panose="020F0502020204030204" pitchFamily="34" charset="0"/>
                <a:cs typeface="Times New Roman" panose="02020603050405020304" pitchFamily="18" charset="0"/>
              </a:rPr>
              <a:t>une offre culturelle visant </a:t>
            </a:r>
            <a:r>
              <a:rPr lang="fr-FR" sz="2400" b="1" dirty="0">
                <a:latin typeface="Calibri" panose="020F0502020204030204" pitchFamily="34" charset="0"/>
                <a:ea typeface="Calibri" panose="020F0502020204030204" pitchFamily="34" charset="0"/>
                <a:cs typeface="Times New Roman" panose="02020603050405020304" pitchFamily="18" charset="0"/>
              </a:rPr>
              <a:t>une appropriation personnelle de l’élève</a:t>
            </a:r>
            <a:r>
              <a:rPr lang="fr-FR" sz="2400" dirty="0">
                <a:latin typeface="Calibri" panose="020F0502020204030204" pitchFamily="34" charset="0"/>
                <a:ea typeface="Calibri" panose="020F0502020204030204" pitchFamily="34" charset="0"/>
                <a:cs typeface="Times New Roman" panose="02020603050405020304" pitchFamily="18" charset="0"/>
              </a:rPr>
              <a:t>.</a:t>
            </a:r>
          </a:p>
          <a:p>
            <a:pPr marL="342900" indent="-342900" algn="just">
              <a:lnSpc>
                <a:spcPct val="115000"/>
              </a:lnSpc>
              <a:buFont typeface="Wingdings" panose="05000000000000000000" pitchFamily="2" charset="2"/>
              <a:buChar char=""/>
              <a:defRPr/>
            </a:pP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Wingdings" panose="05000000000000000000" pitchFamily="2" charset="2"/>
              <a:buChar char=""/>
              <a:defRPr/>
            </a:pP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Wingdings" panose="05000000000000000000" pitchFamily="2" charset="2"/>
              <a:buChar char=""/>
              <a:defRPr/>
            </a:pPr>
            <a:endParaRPr 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744287" y="6548065"/>
            <a:ext cx="8778240" cy="338554"/>
          </a:xfrm>
          <a:prstGeom prst="rect">
            <a:avLst/>
          </a:prstGeom>
        </p:spPr>
        <p:txBody>
          <a:bodyPr wrap="square">
            <a:spAutoFit/>
          </a:bodyPr>
          <a:lstStyle/>
          <a:p>
            <a:r>
              <a:rPr lang="fr-FR" sz="1600" b="1" i="1" dirty="0"/>
              <a:t>Source: recherche </a:t>
            </a:r>
            <a:r>
              <a:rPr lang="fr-FR" sz="1600" b="1" i="1" dirty="0" err="1"/>
              <a:t>Ifé</a:t>
            </a:r>
            <a:r>
              <a:rPr lang="fr-FR" sz="1600" b="1" i="1" dirty="0"/>
              <a:t> lire-écrire au CP</a:t>
            </a:r>
          </a:p>
        </p:txBody>
      </p:sp>
    </p:spTree>
    <p:extLst>
      <p:ext uri="{BB962C8B-B14F-4D97-AF65-F5344CB8AC3E}">
        <p14:creationId xmlns:p14="http://schemas.microsoft.com/office/powerpoint/2010/main" val="3641727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e 12"/>
          <p:cNvSpPr/>
          <p:nvPr/>
        </p:nvSpPr>
        <p:spPr>
          <a:xfrm>
            <a:off x="3235899" y="1225196"/>
            <a:ext cx="5924550" cy="55581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solidFill>
                  <a:schemeClr val="tx1"/>
                </a:solidFill>
              </a:ln>
              <a:noFill/>
            </a:endParaRPr>
          </a:p>
        </p:txBody>
      </p:sp>
      <p:sp>
        <p:nvSpPr>
          <p:cNvPr id="5" name="Espace réservé du numéro de diapositive 4"/>
          <p:cNvSpPr>
            <a:spLocks noGrp="1"/>
          </p:cNvSpPr>
          <p:nvPr>
            <p:ph type="sldNum" sz="quarter" idx="12"/>
          </p:nvPr>
        </p:nvSpPr>
        <p:spPr/>
        <p:txBody>
          <a:bodyPr/>
          <a:lstStyle/>
          <a:p>
            <a:pPr algn="r"/>
            <a:fld id="{5BA5A1A8-9E8D-4C68-AC2B-D0B00C8F7151}" type="slidenum">
              <a:rPr lang="fr-FR" smtClean="0"/>
              <a:pPr algn="r"/>
              <a:t>4</a:t>
            </a:fld>
            <a:endParaRPr lang="fr-FR" dirty="0"/>
          </a:p>
        </p:txBody>
      </p:sp>
      <p:sp>
        <p:nvSpPr>
          <p:cNvPr id="3" name="ZoneTexte 2"/>
          <p:cNvSpPr txBox="1"/>
          <p:nvPr/>
        </p:nvSpPr>
        <p:spPr>
          <a:xfrm>
            <a:off x="1889760" y="449943"/>
            <a:ext cx="7025640" cy="954107"/>
          </a:xfrm>
          <a:prstGeom prst="rect">
            <a:avLst/>
          </a:prstGeom>
          <a:noFill/>
        </p:spPr>
        <p:txBody>
          <a:bodyPr wrap="square" rtlCol="0">
            <a:spAutoFit/>
          </a:bodyPr>
          <a:lstStyle/>
          <a:p>
            <a:r>
              <a:rPr lang="fr-FR" sz="2800" b="1" dirty="0"/>
              <a:t>L’ acculturation à l’écrit, une notion complexe:</a:t>
            </a:r>
          </a:p>
        </p:txBody>
      </p:sp>
      <p:sp>
        <p:nvSpPr>
          <p:cNvPr id="6" name="Rectangle à coins arrondis 5"/>
          <p:cNvSpPr/>
          <p:nvPr/>
        </p:nvSpPr>
        <p:spPr>
          <a:xfrm>
            <a:off x="4755883" y="3380003"/>
            <a:ext cx="2831123" cy="12485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Acculturation à l’écrit</a:t>
            </a:r>
          </a:p>
        </p:txBody>
      </p:sp>
      <p:sp>
        <p:nvSpPr>
          <p:cNvPr id="7" name="Ellipse 6"/>
          <p:cNvSpPr/>
          <p:nvPr/>
        </p:nvSpPr>
        <p:spPr>
          <a:xfrm>
            <a:off x="1889761" y="2429053"/>
            <a:ext cx="2354551" cy="15227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Calibri" panose="020F0502020204030204" pitchFamily="34" charset="0"/>
                <a:ea typeface="Calibri" panose="020F0502020204030204" pitchFamily="34" charset="0"/>
                <a:cs typeface="Times New Roman" panose="02020603050405020304" pitchFamily="18" charset="0"/>
              </a:rPr>
              <a:t>Une dimension littéraire</a:t>
            </a:r>
            <a:endParaRPr lang="fr-FR" dirty="0"/>
          </a:p>
          <a:p>
            <a:pPr algn="ctr"/>
            <a:r>
              <a:rPr lang="fr-FR" dirty="0">
                <a:latin typeface="Calibri" panose="020F0502020204030204" pitchFamily="34" charset="0"/>
                <a:ea typeface="Calibri" panose="020F0502020204030204" pitchFamily="34" charset="0"/>
                <a:cs typeface="Times New Roman" panose="02020603050405020304" pitchFamily="18" charset="0"/>
              </a:rPr>
              <a:t>1</a:t>
            </a:r>
            <a:r>
              <a:rPr lang="fr-FR" baseline="30000" dirty="0">
                <a:latin typeface="Calibri" panose="020F0502020204030204" pitchFamily="34" charset="0"/>
                <a:ea typeface="Calibri" panose="020F0502020204030204" pitchFamily="34" charset="0"/>
                <a:cs typeface="Times New Roman" panose="02020603050405020304" pitchFamily="18" charset="0"/>
              </a:rPr>
              <a:t>ère</a:t>
            </a:r>
            <a:r>
              <a:rPr lang="fr-FR" dirty="0">
                <a:latin typeface="Calibri" panose="020F0502020204030204" pitchFamily="34" charset="0"/>
                <a:ea typeface="Calibri" panose="020F0502020204030204" pitchFamily="34" charset="0"/>
                <a:cs typeface="Times New Roman" panose="02020603050405020304" pitchFamily="18" charset="0"/>
              </a:rPr>
              <a:t> culture littéraire</a:t>
            </a:r>
          </a:p>
        </p:txBody>
      </p:sp>
      <p:sp>
        <p:nvSpPr>
          <p:cNvPr id="8" name="Ellipse 7"/>
          <p:cNvSpPr/>
          <p:nvPr/>
        </p:nvSpPr>
        <p:spPr>
          <a:xfrm>
            <a:off x="4925038" y="1070783"/>
            <a:ext cx="2411315" cy="1494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latin typeface="Calibri" panose="020F0502020204030204" pitchFamily="34" charset="0"/>
                <a:ea typeface="Calibri" panose="020F0502020204030204" pitchFamily="34" charset="0"/>
                <a:cs typeface="Times New Roman" panose="02020603050405020304" pitchFamily="18" charset="0"/>
              </a:rPr>
              <a:t>dimension culturelle et anthropologique</a:t>
            </a:r>
            <a:endParaRPr lang="fr-FR" sz="1600" dirty="0"/>
          </a:p>
        </p:txBody>
      </p:sp>
      <p:sp>
        <p:nvSpPr>
          <p:cNvPr id="9" name="Ellipse 8"/>
          <p:cNvSpPr/>
          <p:nvPr/>
        </p:nvSpPr>
        <p:spPr>
          <a:xfrm>
            <a:off x="2704893" y="5226511"/>
            <a:ext cx="2411315" cy="1494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Calibri" panose="020F0502020204030204" pitchFamily="34" charset="0"/>
                <a:ea typeface="Calibri" panose="020F0502020204030204" pitchFamily="34" charset="0"/>
                <a:cs typeface="Times New Roman" panose="02020603050405020304" pitchFamily="18" charset="0"/>
              </a:rPr>
              <a:t>Une dimension cognitive</a:t>
            </a:r>
          </a:p>
          <a:p>
            <a:pPr algn="ctr"/>
            <a:r>
              <a:rPr lang="fr-FR" dirty="0">
                <a:latin typeface="Calibri" panose="020F0502020204030204" pitchFamily="34" charset="0"/>
                <a:cs typeface="Times New Roman" panose="02020603050405020304" pitchFamily="18" charset="0"/>
              </a:rPr>
              <a:t>Penser dans et par l’écrit</a:t>
            </a:r>
            <a:endParaRPr lang="fr-FR" dirty="0"/>
          </a:p>
        </p:txBody>
      </p:sp>
      <p:sp>
        <p:nvSpPr>
          <p:cNvPr id="10" name="Ellipse 9"/>
          <p:cNvSpPr/>
          <p:nvPr/>
        </p:nvSpPr>
        <p:spPr>
          <a:xfrm>
            <a:off x="7150493" y="5226512"/>
            <a:ext cx="2411315" cy="1494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Calibri" panose="020F0502020204030204" pitchFamily="34" charset="0"/>
                <a:ea typeface="Calibri" panose="020F0502020204030204" pitchFamily="34" charset="0"/>
                <a:cs typeface="Times New Roman" panose="02020603050405020304" pitchFamily="18" charset="0"/>
              </a:rPr>
              <a:t>Une dimension psychoaffective</a:t>
            </a:r>
          </a:p>
          <a:p>
            <a:pPr algn="ctr"/>
            <a:r>
              <a:rPr lang="fr-FR" dirty="0">
                <a:latin typeface="Calibri" panose="020F0502020204030204" pitchFamily="34" charset="0"/>
                <a:cs typeface="Times New Roman" panose="02020603050405020304" pitchFamily="18" charset="0"/>
              </a:rPr>
              <a:t>Construire des habitudes de lecture</a:t>
            </a:r>
            <a:endParaRPr lang="fr-FR" dirty="0"/>
          </a:p>
        </p:txBody>
      </p:sp>
      <p:sp>
        <p:nvSpPr>
          <p:cNvPr id="11" name="Ellipse 10"/>
          <p:cNvSpPr/>
          <p:nvPr/>
        </p:nvSpPr>
        <p:spPr>
          <a:xfrm>
            <a:off x="7827501" y="2443539"/>
            <a:ext cx="2411315" cy="1494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Calibri" panose="020F0502020204030204" pitchFamily="34" charset="0"/>
                <a:ea typeface="Calibri" panose="020F0502020204030204" pitchFamily="34" charset="0"/>
                <a:cs typeface="Times New Roman" panose="02020603050405020304" pitchFamily="18" charset="0"/>
              </a:rPr>
              <a:t>Une dimension sociale et collective</a:t>
            </a:r>
          </a:p>
          <a:p>
            <a:pPr algn="ctr"/>
            <a:r>
              <a:rPr lang="fr-FR" dirty="0">
                <a:latin typeface="Calibri" panose="020F0502020204030204" pitchFamily="34" charset="0"/>
                <a:cs typeface="Times New Roman" panose="02020603050405020304" pitchFamily="18" charset="0"/>
              </a:rPr>
              <a:t>Codes et usages sociaux</a:t>
            </a:r>
            <a:endParaRPr lang="fr-FR" dirty="0"/>
          </a:p>
        </p:txBody>
      </p:sp>
      <p:sp>
        <p:nvSpPr>
          <p:cNvPr id="12" name="Rectangle 11"/>
          <p:cNvSpPr/>
          <p:nvPr/>
        </p:nvSpPr>
        <p:spPr>
          <a:xfrm>
            <a:off x="1524000" y="1102669"/>
            <a:ext cx="8778240" cy="338554"/>
          </a:xfrm>
          <a:prstGeom prst="rect">
            <a:avLst/>
          </a:prstGeom>
        </p:spPr>
        <p:txBody>
          <a:bodyPr wrap="square">
            <a:spAutoFit/>
          </a:bodyPr>
          <a:lstStyle/>
          <a:p>
            <a:r>
              <a:rPr lang="fr-FR" sz="1600" b="1" i="1" dirty="0"/>
              <a:t>Source: recherche </a:t>
            </a:r>
            <a:r>
              <a:rPr lang="fr-FR" sz="1600" b="1" i="1" dirty="0" err="1"/>
              <a:t>Ifé</a:t>
            </a:r>
            <a:r>
              <a:rPr lang="fr-FR" sz="1600" b="1" i="1" dirty="0"/>
              <a:t> lire-écrire au CP</a:t>
            </a:r>
          </a:p>
        </p:txBody>
      </p:sp>
    </p:spTree>
    <p:extLst>
      <p:ext uri="{BB962C8B-B14F-4D97-AF65-F5344CB8AC3E}">
        <p14:creationId xmlns:p14="http://schemas.microsoft.com/office/powerpoint/2010/main" val="3876565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lgn="r"/>
            <a:fld id="{5BA5A1A8-9E8D-4C68-AC2B-D0B00C8F7151}" type="slidenum">
              <a:rPr lang="fr-FR" smtClean="0"/>
              <a:pPr algn="r"/>
              <a:t>5</a:t>
            </a:fld>
            <a:endParaRPr lang="fr-FR" dirty="0"/>
          </a:p>
        </p:txBody>
      </p:sp>
      <p:sp>
        <p:nvSpPr>
          <p:cNvPr id="3" name="ZoneTexte 2"/>
          <p:cNvSpPr txBox="1"/>
          <p:nvPr/>
        </p:nvSpPr>
        <p:spPr>
          <a:xfrm>
            <a:off x="1889760" y="586597"/>
            <a:ext cx="7025640" cy="584775"/>
          </a:xfrm>
          <a:prstGeom prst="rect">
            <a:avLst/>
          </a:prstGeom>
          <a:noFill/>
        </p:spPr>
        <p:txBody>
          <a:bodyPr wrap="square" rtlCol="0">
            <a:spAutoFit/>
          </a:bodyPr>
          <a:lstStyle/>
          <a:p>
            <a:r>
              <a:rPr lang="fr-FR" sz="3200" b="1" dirty="0"/>
              <a:t>Acculturation: De quoi parle-t-on?</a:t>
            </a:r>
          </a:p>
        </p:txBody>
      </p:sp>
      <p:sp>
        <p:nvSpPr>
          <p:cNvPr id="2" name="Rectangle 1"/>
          <p:cNvSpPr/>
          <p:nvPr/>
        </p:nvSpPr>
        <p:spPr>
          <a:xfrm>
            <a:off x="2027853" y="1298872"/>
            <a:ext cx="8490858" cy="2357568"/>
          </a:xfrm>
          <a:prstGeom prst="rect">
            <a:avLst/>
          </a:prstGeom>
        </p:spPr>
        <p:txBody>
          <a:bodyPr wrap="square">
            <a:spAutoFit/>
          </a:bodyPr>
          <a:lstStyle/>
          <a:p>
            <a:pPr algn="just">
              <a:lnSpc>
                <a:spcPct val="115000"/>
              </a:lnSpc>
              <a:defRPr/>
            </a:pPr>
            <a:r>
              <a:rPr lang="fr-FR" sz="2800" b="1" dirty="0">
                <a:latin typeface="Calibri" panose="020F0502020204030204" pitchFamily="34" charset="0"/>
                <a:ea typeface="Calibri" panose="020F0502020204030204" pitchFamily="34" charset="0"/>
                <a:cs typeface="Times New Roman" panose="02020603050405020304" pitchFamily="18" charset="0"/>
              </a:rPr>
              <a:t>Chauveau</a:t>
            </a:r>
            <a:r>
              <a:rPr lang="fr-FR" sz="2800" dirty="0">
                <a:latin typeface="Calibri" panose="020F0502020204030204" pitchFamily="34" charset="0"/>
                <a:ea typeface="Calibri" panose="020F0502020204030204" pitchFamily="34" charset="0"/>
                <a:cs typeface="Times New Roman" panose="02020603050405020304" pitchFamily="18" charset="0"/>
              </a:rPr>
              <a:t>, 2011 </a:t>
            </a:r>
            <a:r>
              <a:rPr lang="fr-FR" sz="2000" dirty="0">
                <a:latin typeface="Calibri" panose="020F0502020204030204" pitchFamily="34" charset="0"/>
                <a:ea typeface="Calibri" panose="020F0502020204030204" pitchFamily="34" charset="0"/>
                <a:cs typeface="Times New Roman" panose="02020603050405020304" pitchFamily="18" charset="0"/>
              </a:rPr>
              <a:t>: 2 façons d’envisager l’acculturation  :</a:t>
            </a:r>
          </a:p>
          <a:p>
            <a:pPr marL="342900" indent="-342900" algn="just">
              <a:lnSpc>
                <a:spcPct val="115000"/>
              </a:lnSpc>
              <a:buFont typeface="Calibri" panose="020F0502020204030204" pitchFamily="34" charset="0"/>
              <a:buChar char="-"/>
              <a:defRPr/>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Calibri" panose="020F0502020204030204" pitchFamily="34" charset="0"/>
              <a:buChar char="-"/>
              <a:defRPr/>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Calibri" panose="020F0502020204030204" pitchFamily="34" charset="0"/>
              <a:buChar char="-"/>
              <a:defRPr/>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Calibri" panose="020F0502020204030204" pitchFamily="34" charset="0"/>
              <a:buChar char="-"/>
              <a:defRPr/>
            </a:pP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Calibri" panose="020F0502020204030204" pitchFamily="34" charset="0"/>
              <a:buChar char="-"/>
              <a:defRPr/>
            </a:pPr>
            <a:r>
              <a:rPr lang="fr-FR" sz="2000" dirty="0">
                <a:latin typeface="Calibri" panose="020F0502020204030204" pitchFamily="34" charset="0"/>
                <a:ea typeface="Calibri" panose="020F0502020204030204" pitchFamily="34" charset="0"/>
                <a:cs typeface="Times New Roman" panose="02020603050405020304" pitchFamily="18" charset="0"/>
              </a:rPr>
              <a:t>Adaptation d’un.</a:t>
            </a:r>
          </a:p>
        </p:txBody>
      </p:sp>
      <p:sp>
        <p:nvSpPr>
          <p:cNvPr id="7" name="Rectangle 6"/>
          <p:cNvSpPr/>
          <p:nvPr/>
        </p:nvSpPr>
        <p:spPr>
          <a:xfrm>
            <a:off x="2027854" y="2351315"/>
            <a:ext cx="2873829" cy="414279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Processus d’extériorisation</a:t>
            </a:r>
          </a:p>
          <a:p>
            <a:pPr algn="ctr"/>
            <a:endParaRPr lang="fr-FR" sz="2400" dirty="0"/>
          </a:p>
          <a:p>
            <a:pPr algn="ctr"/>
            <a:r>
              <a:rPr lang="fr-FR" sz="2400" dirty="0">
                <a:latin typeface="Calibri" panose="020F0502020204030204" pitchFamily="34" charset="0"/>
                <a:ea typeface="Calibri" panose="020F0502020204030204" pitchFamily="34" charset="0"/>
                <a:cs typeface="Times New Roman" panose="02020603050405020304" pitchFamily="18" charset="0"/>
              </a:rPr>
              <a:t> entrer dans le monde de l’écrit</a:t>
            </a:r>
          </a:p>
          <a:p>
            <a:pPr algn="ct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ctr"/>
            <a:endParaRPr lang="fr-FR" sz="2400" dirty="0"/>
          </a:p>
        </p:txBody>
      </p:sp>
      <p:sp>
        <p:nvSpPr>
          <p:cNvPr id="4" name="ZoneTexte 3"/>
          <p:cNvSpPr txBox="1"/>
          <p:nvPr/>
        </p:nvSpPr>
        <p:spPr>
          <a:xfrm>
            <a:off x="5984033" y="2351314"/>
            <a:ext cx="4055318" cy="3877536"/>
          </a:xfrm>
          <a:prstGeom prst="rect">
            <a:avLst/>
          </a:prstGeom>
          <a:noFill/>
        </p:spPr>
        <p:txBody>
          <a:bodyPr wrap="square" rtlCol="0">
            <a:spAutoFit/>
          </a:bodyPr>
          <a:lstStyle/>
          <a:p>
            <a:pPr algn="just">
              <a:lnSpc>
                <a:spcPct val="115000"/>
              </a:lnSpc>
              <a:defRPr/>
            </a:pPr>
            <a:r>
              <a:rPr lang="fr-FR" sz="3600" dirty="0">
                <a:latin typeface="Calibri" panose="020F0502020204030204" pitchFamily="34" charset="0"/>
                <a:ea typeface="Calibri" panose="020F0502020204030204" pitchFamily="34" charset="0"/>
                <a:cs typeface="Times New Roman" panose="02020603050405020304" pitchFamily="18" charset="0"/>
              </a:rPr>
              <a:t>Processus par lequel un individu ou un groupe assimile la culture d’un autre groupe.</a:t>
            </a:r>
          </a:p>
          <a:p>
            <a:pPr algn="just">
              <a:lnSpc>
                <a:spcPct val="115000"/>
              </a:lnSpc>
              <a:defRPr/>
            </a:pPr>
            <a:r>
              <a:rPr lang="fr-FR" sz="36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9624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6</a:t>
            </a:fld>
            <a:endParaRPr lang="fr-FR"/>
          </a:p>
        </p:txBody>
      </p:sp>
      <p:sp>
        <p:nvSpPr>
          <p:cNvPr id="3" name="Rectangle 2"/>
          <p:cNvSpPr/>
          <p:nvPr/>
        </p:nvSpPr>
        <p:spPr>
          <a:xfrm>
            <a:off x="2233128" y="1474238"/>
            <a:ext cx="4142791" cy="4524315"/>
          </a:xfrm>
          <a:prstGeom prst="rect">
            <a:avLst/>
          </a:prstGeom>
        </p:spPr>
        <p:txBody>
          <a:bodyPr wrap="square">
            <a:spAutoFit/>
          </a:bodyPr>
          <a:lstStyle/>
          <a:p>
            <a:r>
              <a:rPr lang="fr-FR" sz="3600" dirty="0">
                <a:latin typeface="Calibri" panose="020F0502020204030204" pitchFamily="34" charset="0"/>
                <a:ea typeface="Calibri" panose="020F0502020204030204" pitchFamily="34" charset="0"/>
                <a:cs typeface="Times New Roman" panose="02020603050405020304" pitchFamily="18" charset="0"/>
              </a:rPr>
              <a:t>Adaptation d’un individu à une culture étrangère avec laquelle il est en contact</a:t>
            </a:r>
          </a:p>
          <a:p>
            <a:endParaRPr lang="fr-FR" sz="3600" dirty="0">
              <a:latin typeface="Calibri" panose="020F0502020204030204" pitchFamily="34" charset="0"/>
              <a:cs typeface="Times New Roman" panose="02020603050405020304" pitchFamily="18" charset="0"/>
            </a:endParaRPr>
          </a:p>
          <a:p>
            <a:endParaRPr lang="fr-FR" sz="3600" dirty="0"/>
          </a:p>
          <a:p>
            <a:endParaRPr lang="fr-FR" sz="3600" dirty="0">
              <a:latin typeface="Calibri" panose="020F0502020204030204" pitchFamily="34" charset="0"/>
              <a:cs typeface="Times New Roman" panose="02020603050405020304" pitchFamily="18" charset="0"/>
            </a:endParaRPr>
          </a:p>
        </p:txBody>
      </p:sp>
      <p:sp>
        <p:nvSpPr>
          <p:cNvPr id="4" name="Rectangle 3"/>
          <p:cNvSpPr/>
          <p:nvPr/>
        </p:nvSpPr>
        <p:spPr>
          <a:xfrm>
            <a:off x="7271658" y="1474237"/>
            <a:ext cx="2813957" cy="435172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Processus d’intériorisation</a:t>
            </a:r>
          </a:p>
          <a:p>
            <a:pPr algn="ct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latin typeface="Calibri" panose="020F0502020204030204" pitchFamily="34" charset="0"/>
                <a:ea typeface="Calibri" panose="020F0502020204030204" pitchFamily="34" charset="0"/>
                <a:cs typeface="Times New Roman" panose="02020603050405020304" pitchFamily="18" charset="0"/>
              </a:rPr>
              <a:t>faire entrer en soi,  faire sien </a:t>
            </a:r>
          </a:p>
          <a:p>
            <a:pPr algn="ct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ctr"/>
            <a:endParaRPr lang="fr-FR" sz="2400" dirty="0"/>
          </a:p>
        </p:txBody>
      </p:sp>
    </p:spTree>
    <p:extLst>
      <p:ext uri="{BB962C8B-B14F-4D97-AF65-F5344CB8AC3E}">
        <p14:creationId xmlns:p14="http://schemas.microsoft.com/office/powerpoint/2010/main" val="49119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lgn="r"/>
            <a:fld id="{5BA5A1A8-9E8D-4C68-AC2B-D0B00C8F7151}" type="slidenum">
              <a:rPr lang="fr-FR" smtClean="0"/>
              <a:pPr algn="r"/>
              <a:t>7</a:t>
            </a:fld>
            <a:endParaRPr lang="fr-FR" dirty="0"/>
          </a:p>
        </p:txBody>
      </p:sp>
      <p:sp>
        <p:nvSpPr>
          <p:cNvPr id="3" name="ZoneTexte 2"/>
          <p:cNvSpPr txBox="1"/>
          <p:nvPr/>
        </p:nvSpPr>
        <p:spPr>
          <a:xfrm>
            <a:off x="1889760" y="586597"/>
            <a:ext cx="7025640" cy="584775"/>
          </a:xfrm>
          <a:prstGeom prst="rect">
            <a:avLst/>
          </a:prstGeom>
          <a:noFill/>
        </p:spPr>
        <p:txBody>
          <a:bodyPr wrap="square" rtlCol="0">
            <a:spAutoFit/>
          </a:bodyPr>
          <a:lstStyle/>
          <a:p>
            <a:r>
              <a:rPr lang="fr-FR" sz="3200" b="1" dirty="0"/>
              <a:t>Acculturation à l’écrit : comment?</a:t>
            </a:r>
          </a:p>
        </p:txBody>
      </p:sp>
      <p:sp>
        <p:nvSpPr>
          <p:cNvPr id="2" name="Rectangle 1"/>
          <p:cNvSpPr/>
          <p:nvPr/>
        </p:nvSpPr>
        <p:spPr>
          <a:xfrm>
            <a:off x="2042429" y="2579678"/>
            <a:ext cx="2446638" cy="328982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Processus d’extériorisation</a:t>
            </a:r>
          </a:p>
          <a:p>
            <a:pPr algn="ctr"/>
            <a:endParaRPr lang="fr-FR" sz="2400" dirty="0"/>
          </a:p>
          <a:p>
            <a:pPr algn="ctr"/>
            <a:r>
              <a:rPr lang="fr-FR" sz="2400" dirty="0">
                <a:latin typeface="Calibri" panose="020F0502020204030204" pitchFamily="34" charset="0"/>
                <a:ea typeface="Calibri" panose="020F0502020204030204" pitchFamily="34" charset="0"/>
                <a:cs typeface="Times New Roman" panose="02020603050405020304" pitchFamily="18" charset="0"/>
              </a:rPr>
              <a:t>entrer dans le monde de l’écrit</a:t>
            </a:r>
          </a:p>
          <a:p>
            <a:pPr algn="ct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latin typeface="Calibri" panose="020F0502020204030204" pitchFamily="34" charset="0"/>
                <a:ea typeface="Calibri" panose="020F0502020204030204" pitchFamily="34" charset="0"/>
                <a:cs typeface="Times New Roman" panose="02020603050405020304" pitchFamily="18" charset="0"/>
              </a:rPr>
              <a:t>(dimension pragmatique)</a:t>
            </a:r>
            <a:endParaRPr lang="fr-FR" sz="2400" dirty="0"/>
          </a:p>
          <a:p>
            <a:pPr algn="ctr"/>
            <a:endParaRPr lang="fr-FR" sz="2400" dirty="0"/>
          </a:p>
        </p:txBody>
      </p:sp>
      <p:sp>
        <p:nvSpPr>
          <p:cNvPr id="6" name="Rectangle 5"/>
          <p:cNvSpPr/>
          <p:nvPr/>
        </p:nvSpPr>
        <p:spPr>
          <a:xfrm>
            <a:off x="7638976" y="2536136"/>
            <a:ext cx="2446638" cy="328982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Processus d’intériorisation</a:t>
            </a:r>
          </a:p>
          <a:p>
            <a:pPr algn="ct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latin typeface="Calibri" panose="020F0502020204030204" pitchFamily="34" charset="0"/>
                <a:ea typeface="Calibri" panose="020F0502020204030204" pitchFamily="34" charset="0"/>
                <a:cs typeface="Times New Roman" panose="02020603050405020304" pitchFamily="18" charset="0"/>
              </a:rPr>
              <a:t>le faire entrer en soi, le faire sien </a:t>
            </a:r>
          </a:p>
          <a:p>
            <a:pPr algn="ct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ctr"/>
            <a:r>
              <a:rPr lang="fr-FR" sz="2400" dirty="0">
                <a:latin typeface="Calibri" panose="020F0502020204030204" pitchFamily="34" charset="0"/>
                <a:ea typeface="Calibri" panose="020F0502020204030204" pitchFamily="34" charset="0"/>
                <a:cs typeface="Times New Roman" panose="02020603050405020304" pitchFamily="18" charset="0"/>
              </a:rPr>
              <a:t>(dimension psychique)</a:t>
            </a:r>
            <a:endParaRPr lang="fr-FR" sz="2400" dirty="0"/>
          </a:p>
          <a:p>
            <a:pPr algn="ctr"/>
            <a:endParaRPr lang="fr-FR" sz="2400" dirty="0"/>
          </a:p>
        </p:txBody>
      </p:sp>
      <p:sp>
        <p:nvSpPr>
          <p:cNvPr id="9" name="ZoneTexte 8"/>
          <p:cNvSpPr txBox="1"/>
          <p:nvPr/>
        </p:nvSpPr>
        <p:spPr>
          <a:xfrm>
            <a:off x="4323804" y="1259697"/>
            <a:ext cx="6157774" cy="523220"/>
          </a:xfrm>
          <a:prstGeom prst="rect">
            <a:avLst/>
          </a:prstGeom>
          <a:noFill/>
        </p:spPr>
        <p:txBody>
          <a:bodyPr wrap="square" rtlCol="0">
            <a:spAutoFit/>
          </a:bodyPr>
          <a:lstStyle/>
          <a:p>
            <a:r>
              <a:rPr lang="fr-FR" sz="2800" dirty="0"/>
              <a:t>Un double mouvement</a:t>
            </a:r>
          </a:p>
        </p:txBody>
      </p:sp>
      <p:sp>
        <p:nvSpPr>
          <p:cNvPr id="14" name="Ellipse 13"/>
          <p:cNvSpPr/>
          <p:nvPr/>
        </p:nvSpPr>
        <p:spPr>
          <a:xfrm>
            <a:off x="5127172" y="2058772"/>
            <a:ext cx="1937657" cy="15796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ENFANT</a:t>
            </a:r>
          </a:p>
        </p:txBody>
      </p:sp>
      <p:sp>
        <p:nvSpPr>
          <p:cNvPr id="16" name="Ellipse 15"/>
          <p:cNvSpPr/>
          <p:nvPr/>
        </p:nvSpPr>
        <p:spPr>
          <a:xfrm>
            <a:off x="5127172" y="4560188"/>
            <a:ext cx="1937657" cy="15796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ECRIT</a:t>
            </a:r>
          </a:p>
        </p:txBody>
      </p:sp>
      <p:sp>
        <p:nvSpPr>
          <p:cNvPr id="11" name="Rectangle 10"/>
          <p:cNvSpPr/>
          <p:nvPr/>
        </p:nvSpPr>
        <p:spPr>
          <a:xfrm>
            <a:off x="1744287" y="6187074"/>
            <a:ext cx="8778240" cy="338554"/>
          </a:xfrm>
          <a:prstGeom prst="rect">
            <a:avLst/>
          </a:prstGeom>
        </p:spPr>
        <p:txBody>
          <a:bodyPr wrap="square">
            <a:spAutoFit/>
          </a:bodyPr>
          <a:lstStyle/>
          <a:p>
            <a:r>
              <a:rPr lang="fr-FR" sz="1600" b="1" i="1" dirty="0"/>
              <a:t>Source: recherche </a:t>
            </a:r>
            <a:r>
              <a:rPr lang="fr-FR" sz="1600" b="1" i="1" dirty="0" err="1"/>
              <a:t>Ifé</a:t>
            </a:r>
            <a:r>
              <a:rPr lang="fr-FR" sz="1600" b="1" i="1" dirty="0"/>
              <a:t> lire-écrire au CP</a:t>
            </a:r>
          </a:p>
        </p:txBody>
      </p:sp>
      <p:sp>
        <p:nvSpPr>
          <p:cNvPr id="7" name="Flèche courbée vers le haut 6"/>
          <p:cNvSpPr/>
          <p:nvPr/>
        </p:nvSpPr>
        <p:spPr>
          <a:xfrm rot="16200000">
            <a:off x="6440638" y="3769055"/>
            <a:ext cx="1348490" cy="575617"/>
          </a:xfrm>
          <a:prstGeom prst="curved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8" name="Flèche courbée vers le haut 17"/>
          <p:cNvSpPr/>
          <p:nvPr/>
        </p:nvSpPr>
        <p:spPr>
          <a:xfrm rot="5400000">
            <a:off x="4336617" y="3792862"/>
            <a:ext cx="1348490" cy="575617"/>
          </a:xfrm>
          <a:prstGeom prst="curvedUp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737621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5BA5A1A8-9E8D-4C68-AC2B-D0B00C8F7151}" type="slidenum">
              <a:rPr lang="fr-FR" smtClean="0"/>
              <a:t>8</a:t>
            </a:fld>
            <a:endParaRPr lang="fr-FR"/>
          </a:p>
        </p:txBody>
      </p:sp>
      <p:sp>
        <p:nvSpPr>
          <p:cNvPr id="3" name="Rectangle 2"/>
          <p:cNvSpPr/>
          <p:nvPr/>
        </p:nvSpPr>
        <p:spPr>
          <a:xfrm>
            <a:off x="2307772" y="777154"/>
            <a:ext cx="7539134" cy="7100405"/>
          </a:xfrm>
          <a:prstGeom prst="rect">
            <a:avLst/>
          </a:prstGeom>
        </p:spPr>
        <p:txBody>
          <a:bodyPr wrap="square">
            <a:spAutoFit/>
          </a:bodyPr>
          <a:lstStyle/>
          <a:p>
            <a:pPr algn="just">
              <a:lnSpc>
                <a:spcPct val="115000"/>
              </a:lnSpc>
              <a:defRPr/>
            </a:pPr>
            <a:r>
              <a:rPr lang="fr-FR" sz="3600" b="1" dirty="0">
                <a:latin typeface="Calibri" panose="020F0502020204030204" pitchFamily="34" charset="0"/>
                <a:ea typeface="Calibri" panose="020F0502020204030204" pitchFamily="34" charset="0"/>
                <a:cs typeface="Times New Roman" panose="02020603050405020304" pitchFamily="18" charset="0"/>
              </a:rPr>
              <a:t>Goigoux</a:t>
            </a:r>
            <a:r>
              <a:rPr lang="fr-FR" sz="3600" dirty="0">
                <a:latin typeface="Calibri" panose="020F0502020204030204" pitchFamily="34" charset="0"/>
                <a:ea typeface="Calibri" panose="020F0502020204030204" pitchFamily="34" charset="0"/>
                <a:cs typeface="Times New Roman" panose="02020603050405020304" pitchFamily="18" charset="0"/>
              </a:rPr>
              <a:t>, 2014:</a:t>
            </a:r>
          </a:p>
          <a:p>
            <a:pPr algn="just">
              <a:lnSpc>
                <a:spcPct val="115000"/>
              </a:lnSpc>
              <a:defRPr/>
            </a:pPr>
            <a:r>
              <a:rPr lang="fr-FR" sz="3600" dirty="0">
                <a:latin typeface="Calibri" panose="020F0502020204030204" pitchFamily="34" charset="0"/>
                <a:ea typeface="Calibri" panose="020F0502020204030204" pitchFamily="34" charset="0"/>
                <a:cs typeface="Times New Roman" panose="02020603050405020304" pitchFamily="18" charset="0"/>
              </a:rPr>
              <a:t>Acculturation à  l’écrit : « un travail  d’appropriation et de familiarisation avec la culture écrite, ses œuvres, ses codes linguistiques et ses pratiques sociales: il s’agit de faire découvrir aux élèves le pouvoir d’action et de réflexion que confère la maîtrise de la langue écrite » (Goigoux, 2003). </a:t>
            </a:r>
          </a:p>
          <a:p>
            <a:pPr marL="342900" indent="-342900" algn="just">
              <a:lnSpc>
                <a:spcPct val="115000"/>
              </a:lnSpc>
              <a:buFont typeface="Wingdings" panose="05000000000000000000" pitchFamily="2" charset="2"/>
              <a:buChar char="à"/>
              <a:defRPr/>
            </a:pPr>
            <a:endParaRPr lang="fr-FR"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defRPr/>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Wingdings" panose="05000000000000000000" pitchFamily="2" charset="2"/>
              <a:buChar char="à"/>
              <a:defRPr/>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buFont typeface="Wingdings" panose="05000000000000000000" pitchFamily="2" charset="2"/>
              <a:buChar char="à"/>
              <a:defRPr/>
            </a:pP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2500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pPr algn="r"/>
            <a:fld id="{5BA5A1A8-9E8D-4C68-AC2B-D0B00C8F7151}" type="slidenum">
              <a:rPr lang="fr-FR" smtClean="0"/>
              <a:pPr algn="r"/>
              <a:t>9</a:t>
            </a:fld>
            <a:endParaRPr lang="fr-FR" dirty="0"/>
          </a:p>
        </p:txBody>
      </p:sp>
      <p:pic>
        <p:nvPicPr>
          <p:cNvPr id="7" name="Picture 3" descr="C:\Documents and Settings\IA RHONE\Bureau\Auto-évaluation REP Colette\url.jpg"/>
          <p:cNvPicPr>
            <a:picLocks noChangeAspect="1" noChangeArrowheads="1"/>
          </p:cNvPicPr>
          <p:nvPr/>
        </p:nvPicPr>
        <p:blipFill>
          <a:blip r:embed="rId3" cstate="print"/>
          <a:srcRect/>
          <a:stretch>
            <a:fillRect/>
          </a:stretch>
        </p:blipFill>
        <p:spPr bwMode="auto">
          <a:xfrm>
            <a:off x="1788455" y="123093"/>
            <a:ext cx="1476423" cy="2176716"/>
          </a:xfrm>
          <a:prstGeom prst="rect">
            <a:avLst/>
          </a:prstGeom>
          <a:noFill/>
          <a:ln w="9525">
            <a:noFill/>
            <a:miter lim="800000"/>
            <a:headEnd/>
            <a:tailEnd/>
          </a:ln>
        </p:spPr>
      </p:pic>
      <p:sp>
        <p:nvSpPr>
          <p:cNvPr id="9" name="Rectangle à coins arrondis 8"/>
          <p:cNvSpPr/>
          <p:nvPr/>
        </p:nvSpPr>
        <p:spPr>
          <a:xfrm>
            <a:off x="3987281" y="3859583"/>
            <a:ext cx="4865281" cy="1728192"/>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2400" b="1" dirty="0"/>
              <a:t>Mettre en place une école qui coopère utilement avec les parents et les partenaires pour la réussite scolaire</a:t>
            </a:r>
          </a:p>
        </p:txBody>
      </p:sp>
      <p:pic>
        <p:nvPicPr>
          <p:cNvPr id="4" name="Image 3"/>
          <p:cNvPicPr>
            <a:picLocks noChangeAspect="1"/>
          </p:cNvPicPr>
          <p:nvPr/>
        </p:nvPicPr>
        <p:blipFill>
          <a:blip r:embed="rId4"/>
          <a:stretch>
            <a:fillRect/>
          </a:stretch>
        </p:blipFill>
        <p:spPr>
          <a:xfrm>
            <a:off x="1788454" y="2706171"/>
            <a:ext cx="8748916" cy="1191029"/>
          </a:xfrm>
          <a:prstGeom prst="rect">
            <a:avLst/>
          </a:prstGeom>
        </p:spPr>
      </p:pic>
      <p:sp>
        <p:nvSpPr>
          <p:cNvPr id="8" name="Rectangle à coins arrondis 7"/>
          <p:cNvSpPr/>
          <p:nvPr/>
        </p:nvSpPr>
        <p:spPr>
          <a:xfrm>
            <a:off x="3987282" y="203495"/>
            <a:ext cx="4441371" cy="239041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fr-FR" sz="2400" b="1" dirty="0"/>
              <a:t>Garantir l’acquisition du lire, écrire, parler » et enseigner plus explicitement</a:t>
            </a:r>
            <a:r>
              <a:rPr lang="fr-FR" sz="2400" dirty="0"/>
              <a:t> </a:t>
            </a:r>
            <a:r>
              <a:rPr lang="fr-FR" sz="2400" b="1" dirty="0"/>
              <a:t>les compétences que l’école requiert pour assurer la maitrise du socle commun</a:t>
            </a:r>
          </a:p>
        </p:txBody>
      </p:sp>
      <p:pic>
        <p:nvPicPr>
          <p:cNvPr id="11" name="Image 10"/>
          <p:cNvPicPr>
            <a:picLocks noChangeAspect="1"/>
          </p:cNvPicPr>
          <p:nvPr/>
        </p:nvPicPr>
        <p:blipFill>
          <a:blip r:embed="rId5"/>
          <a:stretch>
            <a:fillRect/>
          </a:stretch>
        </p:blipFill>
        <p:spPr>
          <a:xfrm>
            <a:off x="3330994" y="5745339"/>
            <a:ext cx="5521569" cy="690929"/>
          </a:xfrm>
          <a:prstGeom prst="rect">
            <a:avLst/>
          </a:prstGeom>
        </p:spPr>
      </p:pic>
    </p:spTree>
    <p:extLst>
      <p:ext uri="{BB962C8B-B14F-4D97-AF65-F5344CB8AC3E}">
        <p14:creationId xmlns:p14="http://schemas.microsoft.com/office/powerpoint/2010/main" val="4186035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theme/theme1.xml><?xml version="1.0" encoding="utf-8"?>
<a:theme xmlns:a="http://schemas.openxmlformats.org/drawingml/2006/main" name="Brin">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TotalTime>
  <Words>3756</Words>
  <Application>Microsoft Office PowerPoint</Application>
  <PresentationFormat>Grand écran</PresentationFormat>
  <Paragraphs>482</Paragraphs>
  <Slides>32</Slides>
  <Notes>32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32</vt:i4>
      </vt:variant>
    </vt:vector>
  </HeadingPairs>
  <TitlesOfParts>
    <vt:vector size="41" baseType="lpstr">
      <vt:lpstr>Arial</vt:lpstr>
      <vt:lpstr>Arial Black</vt:lpstr>
      <vt:lpstr>Arial Narrow</vt:lpstr>
      <vt:lpstr>Calibri</vt:lpstr>
      <vt:lpstr>Century Gothic</vt:lpstr>
      <vt:lpstr>Times New Roman</vt:lpstr>
      <vt:lpstr>Wingdings</vt:lpstr>
      <vt:lpstr>Wingdings 3</vt:lpstr>
      <vt:lpstr>Brin</vt:lpstr>
      <vt:lpstr>Présentation PowerPoint</vt:lpstr>
      <vt:lpstr>Les 4 composantes de la lecture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ACADEMIE DE LYON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circo</dc:creator>
  <cp:lastModifiedBy>circo</cp:lastModifiedBy>
  <cp:revision>2</cp:revision>
  <dcterms:created xsi:type="dcterms:W3CDTF">2018-10-12T12:10:57Z</dcterms:created>
  <dcterms:modified xsi:type="dcterms:W3CDTF">2018-10-14T17:23:36Z</dcterms:modified>
</cp:coreProperties>
</file>